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3"/>
    <p:sldId id="308" r:id="rId4"/>
    <p:sldId id="310" r:id="rId5"/>
    <p:sldId id="300" r:id="rId6"/>
    <p:sldId id="301" r:id="rId7"/>
    <p:sldId id="302" r:id="rId8"/>
    <p:sldId id="303" r:id="rId9"/>
    <p:sldId id="307" r:id="rId10"/>
    <p:sldId id="306" r:id="rId11"/>
    <p:sldId id="305" r:id="rId12"/>
    <p:sldId id="299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00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image" Target="file:///F:\Lets_Create/pic_temp/pic_s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7" Type="http://schemas.openxmlformats.org/officeDocument/2006/relationships/tags" Target="../tags/tag9.xml"/><Relationship Id="rId16" Type="http://schemas.openxmlformats.org/officeDocument/2006/relationships/tags" Target="../tags/tag8.xml"/><Relationship Id="rId15" Type="http://schemas.openxmlformats.org/officeDocument/2006/relationships/tags" Target="../tags/tag7.xml"/><Relationship Id="rId14" Type="http://schemas.openxmlformats.org/officeDocument/2006/relationships/tags" Target="../tags/tag6.xml"/><Relationship Id="rId13" Type="http://schemas.openxmlformats.org/officeDocument/2006/relationships/image" Target="file:///F:\Lets_Create/pic_temp/0_pic_quater_right_up.png" TargetMode="External"/><Relationship Id="rId12" Type="http://schemas.openxmlformats.org/officeDocument/2006/relationships/image" Target="../media/image4.png"/><Relationship Id="rId11" Type="http://schemas.openxmlformats.org/officeDocument/2006/relationships/tags" Target="../tags/tag5.xml"/><Relationship Id="rId10" Type="http://schemas.openxmlformats.org/officeDocument/2006/relationships/image" Target="file:///C:\Users\Administrator\Desktop\&#32032;&#26448;&#20998;&#31867;\&#29980;&#21697;&#32032;&#26448;\&#20027;&#39064;\&#22270;&#29255;80.pn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Administrator\Desktop\&#32032;&#26448;&#20998;&#31867;\&#29980;&#21697;&#32032;&#26448;\&#20027;&#39064;\&#22270;&#29255;80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71.xml"/><Relationship Id="rId6" Type="http://schemas.openxmlformats.org/officeDocument/2006/relationships/image" Target="file:///F:\Lets_Create/pic_temp/pic_s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70.xml"/><Relationship Id="rId3" Type="http://schemas.openxmlformats.org/officeDocument/2006/relationships/image" Target="../media/image1.png"/><Relationship Id="rId2" Type="http://schemas.openxmlformats.org/officeDocument/2006/relationships/tags" Target="../tags/tag6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image" Target="file:///F:\Lets_Create/pic_temp/0_pic_quater_right_up.png" TargetMode="External"/><Relationship Id="rId11" Type="http://schemas.openxmlformats.org/officeDocument/2006/relationships/image" Target="../media/image4.png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image" Target="file:///F:\Lets_Create/pic_temp/1_pic_quater_left_down.png" TargetMode="External"/><Relationship Id="rId6" Type="http://schemas.openxmlformats.org/officeDocument/2006/relationships/image" Target="../media/image8.png"/><Relationship Id="rId5" Type="http://schemas.openxmlformats.org/officeDocument/2006/relationships/tags" Target="../tags/tag80.xml"/><Relationship Id="rId4" Type="http://schemas.openxmlformats.org/officeDocument/2006/relationships/image" Target="file:///F:\Lets_Create/pic_temp/0_pic_quater_right_u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79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0.png"/><Relationship Id="rId6" Type="http://schemas.openxmlformats.org/officeDocument/2006/relationships/tags" Target="../tags/tag87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9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2.png"/><Relationship Id="rId6" Type="http://schemas.openxmlformats.org/officeDocument/2006/relationships/tags" Target="../tags/tag95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11.pn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3.png"/><Relationship Id="rId6" Type="http://schemas.openxmlformats.org/officeDocument/2006/relationships/tags" Target="../tags/tag104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4" Type="http://schemas.openxmlformats.org/officeDocument/2006/relationships/tags" Target="../tags/tag110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3.png"/><Relationship Id="rId6" Type="http://schemas.openxmlformats.org/officeDocument/2006/relationships/tags" Target="../tags/tag113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3.png"/><Relationship Id="rId6" Type="http://schemas.openxmlformats.org/officeDocument/2006/relationships/tags" Target="../tags/tag122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14.png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6" Type="http://schemas.openxmlformats.org/officeDocument/2006/relationships/tags" Target="../tags/tag130.xml"/><Relationship Id="rId15" Type="http://schemas.openxmlformats.org/officeDocument/2006/relationships/tags" Target="../tags/tag129.xml"/><Relationship Id="rId14" Type="http://schemas.openxmlformats.org/officeDocument/2006/relationships/tags" Target="../tags/tag128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6.png"/><Relationship Id="rId6" Type="http://schemas.openxmlformats.org/officeDocument/2006/relationships/tags" Target="../tags/tag133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15.png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17.xml"/><Relationship Id="rId7" Type="http://schemas.openxmlformats.org/officeDocument/2006/relationships/image" Target="file:///F:\Lets_Create/pic_temp/pic_half_left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6.xml"/><Relationship Id="rId4" Type="http://schemas.openxmlformats.org/officeDocument/2006/relationships/image" Target="file:///F:\Lets_Create/pic_temp/pic_sup.png" TargetMode="External"/><Relationship Id="rId3" Type="http://schemas.openxmlformats.org/officeDocument/2006/relationships/image" Target="../media/image2.png"/><Relationship Id="rId20" Type="http://schemas.openxmlformats.org/officeDocument/2006/relationships/tags" Target="../tags/tag26.xml"/><Relationship Id="rId2" Type="http://schemas.openxmlformats.org/officeDocument/2006/relationships/tags" Target="../tags/tag15.xml"/><Relationship Id="rId19" Type="http://schemas.openxmlformats.org/officeDocument/2006/relationships/tags" Target="../tags/tag25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image" Target="../media/image1.png"/><Relationship Id="rId11" Type="http://schemas.openxmlformats.org/officeDocument/2006/relationships/tags" Target="../tags/tag18.xml"/><Relationship Id="rId10" Type="http://schemas.openxmlformats.org/officeDocument/2006/relationships/image" Target="file:///F:\Lets_Create/pic_temp/pic_half_right.png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image" Target="../media/image7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file:///F:\Lets_Create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1.xml"/><Relationship Id="rId18" Type="http://schemas.openxmlformats.org/officeDocument/2006/relationships/tags" Target="../tags/tag50.xml"/><Relationship Id="rId17" Type="http://schemas.openxmlformats.org/officeDocument/2006/relationships/tags" Target="../tags/tag49.xml"/><Relationship Id="rId16" Type="http://schemas.openxmlformats.org/officeDocument/2006/relationships/tags" Target="../tags/tag48.xml"/><Relationship Id="rId15" Type="http://schemas.openxmlformats.org/officeDocument/2006/relationships/tags" Target="../tags/tag47.xml"/><Relationship Id="rId14" Type="http://schemas.openxmlformats.org/officeDocument/2006/relationships/image" Target="file:///F:\Lets_Create/pic_temp/0_pic_quater_right_up.png" TargetMode="External"/><Relationship Id="rId13" Type="http://schemas.openxmlformats.org/officeDocument/2006/relationships/image" Target="../media/image4.png"/><Relationship Id="rId12" Type="http://schemas.openxmlformats.org/officeDocument/2006/relationships/tags" Target="../tags/tag46.xml"/><Relationship Id="rId11" Type="http://schemas.openxmlformats.org/officeDocument/2006/relationships/image" Target="file:///C:\Users\Administrator\Desktop\&#32032;&#26448;&#20998;&#31867;\&#29980;&#21697;&#32032;&#26448;\&#20027;&#39064;\&#22270;&#29255;80.png" TargetMode="Externa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5400000">
            <a:off x="6353025" y="453390"/>
            <a:ext cx="4245910" cy="62103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4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826760" y="1835150"/>
            <a:ext cx="5278120" cy="3446780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/>
          <p:cNvPicPr/>
          <p:nvPr userDrawn="1">
            <p:custDataLst>
              <p:tags r:id="rId8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881226"/>
            <a:ext cx="5486400" cy="5095548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11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-66675"/>
            <a:ext cx="1143000" cy="12795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5844178" y="2117549"/>
            <a:ext cx="5222240" cy="2881982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4400" spc="600" baseline="0">
                <a:solidFill>
                  <a:schemeClr val="bg2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5400000">
            <a:off x="1602740" y="595630"/>
            <a:ext cx="4245610" cy="621030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4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7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881226"/>
            <a:ext cx="5486400" cy="5095548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10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27958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3"/>
            </p:custDataLst>
          </p:nvPr>
        </p:nvSpPr>
        <p:spPr>
          <a:xfrm>
            <a:off x="1086485" y="1977390"/>
            <a:ext cx="5278120" cy="3446780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1086486" y="2933701"/>
            <a:ext cx="5278120" cy="1036348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all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1086168" y="4006850"/>
            <a:ext cx="5278120" cy="831850"/>
          </a:xfrm>
        </p:spPr>
        <p:txBody>
          <a:bodyPr lIns="46800" tIns="46800" rIns="90000" bIns="46800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5" y="5578475"/>
            <a:ext cx="1143000" cy="127952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590" y="5740400"/>
            <a:ext cx="1088390" cy="111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/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>
          <a:xfrm>
            <a:off x="855345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053" y="304775"/>
            <a:ext cx="11607893" cy="62484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Viner Hand ITC" panose="03070502030502020203" charset="0"/>
              <a:sym typeface="+mn-ea"/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" y="34925"/>
            <a:ext cx="1175385" cy="1214120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230" y="5240655"/>
            <a:ext cx="1588770" cy="16173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330" y="-147955"/>
            <a:ext cx="1035050" cy="1095375"/>
          </a:xfrm>
          <a:prstGeom prst="rect">
            <a:avLst/>
          </a:prstGeom>
        </p:spPr>
      </p:pic>
      <p:pic>
        <p:nvPicPr>
          <p:cNvPr id="13" name="图片 12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" y="5447030"/>
            <a:ext cx="1360805" cy="13131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130"/>
            <a:ext cx="1143000" cy="1279525"/>
          </a:xfrm>
          <a:prstGeom prst="rect">
            <a:avLst/>
          </a:prstGeom>
        </p:spPr>
      </p:pic>
      <p:pic>
        <p:nvPicPr>
          <p:cNvPr id="13" name="图片 12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10" y="104775"/>
            <a:ext cx="1143000" cy="111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085"/>
            <a:ext cx="1143000" cy="1279525"/>
          </a:xfrm>
          <a:prstGeom prst="rect">
            <a:avLst/>
          </a:prstGeom>
        </p:spPr>
      </p:pic>
      <p:pic>
        <p:nvPicPr>
          <p:cNvPr id="13" name="图片 12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370" y="116840"/>
            <a:ext cx="1143000" cy="111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Viner Hand ITC" panose="03070502030502020203" charset="0"/>
              <a:sym typeface="+mn-ea"/>
            </a:endParaRPr>
          </a:p>
        </p:txBody>
      </p:sp>
      <p:pic>
        <p:nvPicPr>
          <p:cNvPr id="14" name="图片 13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390" y="0"/>
            <a:ext cx="816610" cy="914400"/>
          </a:xfrm>
          <a:prstGeom prst="rect">
            <a:avLst/>
          </a:prstGeom>
        </p:spPr>
      </p:pic>
      <p:pic>
        <p:nvPicPr>
          <p:cNvPr id="15" name="图片 14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" y="5598160"/>
            <a:ext cx="1143000" cy="11176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7730" cy="2415540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70" y="4748530"/>
            <a:ext cx="2157730" cy="21094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2189788" cy="406400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8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12" y="1397000"/>
            <a:ext cx="2189788" cy="4064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 rot="5400000">
            <a:off x="3960345" y="488950"/>
            <a:ext cx="4245910" cy="6210300"/>
          </a:xfrm>
          <a:prstGeom prst="rect">
            <a:avLst/>
          </a:prstGeom>
        </p:spPr>
      </p:pic>
      <p:sp>
        <p:nvSpPr>
          <p:cNvPr id="11" name="矩形 10"/>
          <p:cNvSpPr/>
          <p:nvPr userDrawn="1">
            <p:custDataLst>
              <p:tags r:id="rId13"/>
            </p:custDataLst>
          </p:nvPr>
        </p:nvSpPr>
        <p:spPr>
          <a:xfrm>
            <a:off x="3444240" y="1870710"/>
            <a:ext cx="5278120" cy="3446780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14"/>
            </p:custDataLst>
          </p:nvPr>
        </p:nvSpPr>
        <p:spPr>
          <a:xfrm>
            <a:off x="5788025" y="2439035"/>
            <a:ext cx="723265" cy="758190"/>
          </a:xfrm>
          <a:prstGeom prst="ellipse">
            <a:avLst/>
          </a:prstGeom>
          <a:solidFill>
            <a:srgbClr val="C8D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15"/>
            </p:custDataLst>
          </p:nvPr>
        </p:nvSpPr>
        <p:spPr>
          <a:xfrm>
            <a:off x="4029075" y="2238375"/>
            <a:ext cx="1355090" cy="1377950"/>
          </a:xfrm>
          <a:prstGeom prst="ellipse">
            <a:avLst/>
          </a:prstGeom>
          <a:noFill/>
          <a:ln>
            <a:solidFill>
              <a:srgbClr val="EEF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>
            <p:custDataLst>
              <p:tags r:id="rId16"/>
            </p:custDataLst>
          </p:nvPr>
        </p:nvSpPr>
        <p:spPr>
          <a:xfrm>
            <a:off x="5157470" y="2658110"/>
            <a:ext cx="1068705" cy="1044575"/>
          </a:xfrm>
          <a:prstGeom prst="ellipse">
            <a:avLst/>
          </a:prstGeom>
          <a:noFill/>
          <a:ln>
            <a:solidFill>
              <a:srgbClr val="EEF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7"/>
            </p:custDataLst>
          </p:nvPr>
        </p:nvSpPr>
        <p:spPr>
          <a:xfrm>
            <a:off x="3444241" y="3630930"/>
            <a:ext cx="5278120" cy="75819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000" b="0" u="none" strike="noStrike" kern="1200" cap="none" spc="300" normalizeH="0" baseline="0">
                <a:solidFill>
                  <a:schemeClr val="bg2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E6F0E1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rot="5400000">
            <a:off x="5437505" y="94615"/>
            <a:ext cx="6193155" cy="6667500"/>
          </a:xfrm>
          <a:prstGeom prst="rect">
            <a:avLst/>
          </a:prstGeom>
        </p:spPr>
      </p:pic>
      <p:sp>
        <p:nvSpPr>
          <p:cNvPr id="9" name="矩形 8"/>
          <p:cNvSpPr/>
          <p:nvPr userDrawn="1">
            <p:custDataLst>
              <p:tags r:id="rId8"/>
            </p:custDataLst>
          </p:nvPr>
        </p:nvSpPr>
        <p:spPr>
          <a:xfrm>
            <a:off x="5687060" y="928370"/>
            <a:ext cx="5671185" cy="4984750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pic>
        <p:nvPicPr>
          <p:cNvPr id="10" name="图片 9"/>
          <p:cNvPicPr/>
          <p:nvPr userDrawn="1">
            <p:custDataLst>
              <p:tags r:id="rId9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" y="1891796"/>
            <a:ext cx="4389120" cy="4076439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12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5578415"/>
            <a:ext cx="1143000" cy="12795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69882" y="501288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4.xml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all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all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all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all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all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all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jpeg"/><Relationship Id="rId8" Type="http://schemas.openxmlformats.org/officeDocument/2006/relationships/image" Target="../media/image37.jpeg"/><Relationship Id="rId7" Type="http://schemas.openxmlformats.org/officeDocument/2006/relationships/image" Target="../media/image24.png"/><Relationship Id="rId6" Type="http://schemas.openxmlformats.org/officeDocument/2006/relationships/tags" Target="../tags/tag187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.bin"/><Relationship Id="rId3" Type="http://schemas.openxmlformats.org/officeDocument/2006/relationships/tags" Target="../tags/tag186.xml"/><Relationship Id="rId2" Type="http://schemas.openxmlformats.org/officeDocument/2006/relationships/image" Target="../media/image36.jpeg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188.xml"/><Relationship Id="rId10" Type="http://schemas.openxmlformats.org/officeDocument/2006/relationships/image" Target="../media/image39.jpeg"/><Relationship Id="rId1" Type="http://schemas.openxmlformats.org/officeDocument/2006/relationships/tags" Target="../tags/tag18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image" Target="../media/image31.wmf"/><Relationship Id="rId7" Type="http://schemas.openxmlformats.org/officeDocument/2006/relationships/oleObject" Target="../embeddings/oleObject5.bin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image" Target="../media/image36.jpeg"/><Relationship Id="rId2" Type="http://schemas.openxmlformats.org/officeDocument/2006/relationships/tags" Target="../tags/tag190.xml"/><Relationship Id="rId19" Type="http://schemas.openxmlformats.org/officeDocument/2006/relationships/vmlDrawing" Target="../drawings/vmlDrawing5.vml"/><Relationship Id="rId18" Type="http://schemas.openxmlformats.org/officeDocument/2006/relationships/slideLayout" Target="../slideLayouts/slideLayout13.xml"/><Relationship Id="rId17" Type="http://schemas.openxmlformats.org/officeDocument/2006/relationships/tags" Target="../tags/tag199.xml"/><Relationship Id="rId16" Type="http://schemas.openxmlformats.org/officeDocument/2006/relationships/image" Target="../media/image40.jpeg"/><Relationship Id="rId15" Type="http://schemas.openxmlformats.org/officeDocument/2006/relationships/image" Target="../media/image26.png"/><Relationship Id="rId14" Type="http://schemas.openxmlformats.org/officeDocument/2006/relationships/tags" Target="../tags/tag198.xml"/><Relationship Id="rId13" Type="http://schemas.openxmlformats.org/officeDocument/2006/relationships/tags" Target="../tags/tag197.xml"/><Relationship Id="rId12" Type="http://schemas.openxmlformats.org/officeDocument/2006/relationships/tags" Target="../tags/tag196.xml"/><Relationship Id="rId11" Type="http://schemas.openxmlformats.org/officeDocument/2006/relationships/tags" Target="../tags/tag195.xml"/><Relationship Id="rId10" Type="http://schemas.openxmlformats.org/officeDocument/2006/relationships/image" Target="../media/image24.png"/><Relationship Id="rId1" Type="http://schemas.openxmlformats.org/officeDocument/2006/relationships/tags" Target="../tags/tag18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0.xml"/><Relationship Id="rId3" Type="http://schemas.openxmlformats.org/officeDocument/2006/relationships/image" Target="../media/image17.png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55.xml"/><Relationship Id="rId7" Type="http://schemas.openxmlformats.org/officeDocument/2006/relationships/image" Target="../media/image20.png"/><Relationship Id="rId6" Type="http://schemas.openxmlformats.org/officeDocument/2006/relationships/tags" Target="../tags/tag154.xml"/><Relationship Id="rId5" Type="http://schemas.openxmlformats.org/officeDocument/2006/relationships/image" Target="../media/image19.jpeg"/><Relationship Id="rId4" Type="http://schemas.openxmlformats.org/officeDocument/2006/relationships/tags" Target="../tags/tag153.xml"/><Relationship Id="rId3" Type="http://schemas.openxmlformats.org/officeDocument/2006/relationships/image" Target="../media/image18.png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image" Target="../media/image22.png"/><Relationship Id="rId4" Type="http://schemas.openxmlformats.org/officeDocument/2006/relationships/tags" Target="../tags/tag158.xml"/><Relationship Id="rId3" Type="http://schemas.openxmlformats.org/officeDocument/2006/relationships/image" Target="../media/image21.jpeg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image" Target="../media/image19.jpeg"/><Relationship Id="rId6" Type="http://schemas.openxmlformats.org/officeDocument/2006/relationships/tags" Target="../tags/tag165.xml"/><Relationship Id="rId5" Type="http://schemas.openxmlformats.org/officeDocument/2006/relationships/image" Target="../media/image24.png"/><Relationship Id="rId4" Type="http://schemas.openxmlformats.org/officeDocument/2006/relationships/tags" Target="../tags/tag164.xml"/><Relationship Id="rId3" Type="http://schemas.openxmlformats.org/officeDocument/2006/relationships/image" Target="../media/image23.png"/><Relationship Id="rId2" Type="http://schemas.openxmlformats.org/officeDocument/2006/relationships/tags" Target="../tags/tag163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169.xml"/><Relationship Id="rId11" Type="http://schemas.openxmlformats.org/officeDocument/2006/relationships/image" Target="../media/image25.png"/><Relationship Id="rId10" Type="http://schemas.openxmlformats.org/officeDocument/2006/relationships/tags" Target="../tags/tag168.xml"/><Relationship Id="rId1" Type="http://schemas.openxmlformats.org/officeDocument/2006/relationships/tags" Target="../tags/tag16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7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tags" Target="../tags/tag172.xml"/><Relationship Id="rId3" Type="http://schemas.openxmlformats.org/officeDocument/2006/relationships/image" Target="../media/image26.png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tags" Target="../tags/tag175.xml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176.xml"/><Relationship Id="rId1" Type="http://schemas.openxmlformats.org/officeDocument/2006/relationships/tags" Target="../tags/tag17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79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tags" Target="../tags/tag178.xml"/><Relationship Id="rId3" Type="http://schemas.openxmlformats.org/officeDocument/2006/relationships/image" Target="../media/image31.wmf"/><Relationship Id="rId2" Type="http://schemas.openxmlformats.org/officeDocument/2006/relationships/oleObject" Target="../embeddings/oleObject2.bin"/><Relationship Id="rId1" Type="http://schemas.openxmlformats.org/officeDocument/2006/relationships/tags" Target="../tags/tag17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tags" Target="../tags/tag183.xml"/><Relationship Id="rId7" Type="http://schemas.openxmlformats.org/officeDocument/2006/relationships/image" Target="../media/image24.png"/><Relationship Id="rId6" Type="http://schemas.openxmlformats.org/officeDocument/2006/relationships/tags" Target="../tags/tag182.xml"/><Relationship Id="rId5" Type="http://schemas.openxmlformats.org/officeDocument/2006/relationships/image" Target="../media/image36.jpeg"/><Relationship Id="rId4" Type="http://schemas.openxmlformats.org/officeDocument/2006/relationships/tags" Target="../tags/tag181.xml"/><Relationship Id="rId3" Type="http://schemas.openxmlformats.org/officeDocument/2006/relationships/image" Target="../media/image31.wmf"/><Relationship Id="rId2" Type="http://schemas.openxmlformats.org/officeDocument/2006/relationships/oleObject" Target="../embeddings/oleObject3.bin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1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/>
              <a:t>业余射电天文</a:t>
            </a:r>
            <a:r>
              <a:rPr lang="en-US" altLang="zh-CN" sz="4000"/>
              <a:t>——</a:t>
            </a:r>
            <a:r>
              <a:rPr lang="zh-CN" altLang="en-US" sz="4000"/>
              <a:t>天线</a:t>
            </a:r>
            <a:r>
              <a:rPr lang="zh-CN" altLang="en-US" sz="4000"/>
              <a:t>介绍</a:t>
            </a:r>
            <a:endParaRPr lang="zh-CN" altLang="en-US" sz="4000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276340" y="5780405"/>
            <a:ext cx="4491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QQ</a:t>
            </a:r>
            <a:r>
              <a:rPr lang="zh-CN" altLang="en-US"/>
              <a:t>交流群：926020514</a:t>
            </a:r>
            <a:endParaRPr lang="zh-CN" altLang="en-US"/>
          </a:p>
          <a:p>
            <a:r>
              <a:rPr lang="zh-CN" altLang="en-US"/>
              <a:t>论坛：http://radioastronomy.online/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62025" y="1332865"/>
            <a:ext cx="5867400" cy="3300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圆角矩形 5"/>
          <p:cNvSpPr/>
          <p:nvPr/>
        </p:nvSpPr>
        <p:spPr>
          <a:xfrm>
            <a:off x="795020" y="3504565"/>
            <a:ext cx="6144260" cy="1372235"/>
          </a:xfrm>
          <a:prstGeom prst="roundRect">
            <a:avLst/>
          </a:prstGeom>
          <a:solidFill>
            <a:srgbClr val="FF0000">
              <a:alpha val="34000"/>
            </a:srgbClr>
          </a:solidFill>
          <a:ln>
            <a:solidFill>
              <a:schemeClr val="accent1">
                <a:lumMod val="75000"/>
                <a:alpha val="2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33120" y="1170940"/>
            <a:ext cx="6080760" cy="2258060"/>
          </a:xfrm>
          <a:prstGeom prst="roundRect">
            <a:avLst/>
          </a:prstGeom>
          <a:solidFill>
            <a:srgbClr val="00B0F0">
              <a:alpha val="34000"/>
            </a:srgbClr>
          </a:solidFill>
          <a:ln>
            <a:solidFill>
              <a:srgbClr val="00B0F0">
                <a:alpha val="20000"/>
              </a:srgb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28260" y="437670"/>
            <a:ext cx="9626400" cy="723600"/>
          </a:xfrm>
        </p:spPr>
        <p:txBody>
          <a:bodyPr/>
          <a:lstStyle/>
          <a:p>
            <a:r>
              <a:rPr lang="zh-CN" altLang="en-US">
                <a:sym typeface="+mn-ea"/>
              </a:rPr>
              <a:t>天线方向图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引入的</a:t>
            </a:r>
            <a:r>
              <a:rPr lang="zh-CN" altLang="en-US">
                <a:sym typeface="+mn-ea"/>
              </a:rPr>
              <a:t>噪声</a:t>
            </a:r>
            <a:endParaRPr lang="zh-CN" altLang="en-US">
              <a:sym typeface="+mn-ea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003550" y="2381885"/>
          <a:ext cx="9080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114300" imgH="215900" progId="Equation.KSEE3">
                  <p:embed/>
                </p:oleObj>
              </mc:Choice>
              <mc:Fallback>
                <p:oleObj name="" r:id="rId4" imgW="1143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03550" y="2381885"/>
                        <a:ext cx="90805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159125" y="2444115"/>
            <a:ext cx="1525905" cy="12630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70305" y="1406525"/>
            <a:ext cx="1924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天顶温度</a:t>
            </a:r>
            <a:r>
              <a:rPr lang="en-US" altLang="zh-CN"/>
              <a:t>10K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1170305" y="4095115"/>
            <a:ext cx="1924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地面温度</a:t>
            </a:r>
            <a:r>
              <a:rPr lang="en-US" altLang="zh-CN"/>
              <a:t>300K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962025" y="4989830"/>
            <a:ext cx="32124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在地球上用天线观测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地面的温度约为</a:t>
            </a:r>
            <a:r>
              <a:rPr lang="en-US" altLang="zh-CN"/>
              <a:t>300K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天顶的温度约为</a:t>
            </a:r>
            <a:r>
              <a:rPr lang="en-US" altLang="zh-CN"/>
              <a:t>10K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地面到天顶之间的温度从</a:t>
            </a:r>
            <a:r>
              <a:rPr lang="en-US" altLang="zh-CN"/>
              <a:t>300K</a:t>
            </a:r>
            <a:r>
              <a:rPr lang="zh-CN" altLang="en-US"/>
              <a:t>渐变到</a:t>
            </a:r>
            <a:r>
              <a:rPr lang="en-US" altLang="zh-CN"/>
              <a:t>10K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4258310" y="5291455"/>
            <a:ext cx="63296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除了天线观测的目标之外，有温度的物体也会发出电磁波，电台和充电器会产生一些非热辐射的电磁波，于是天线便会引入噪声，在频谱上显示为底噪。</a:t>
            </a:r>
            <a:endParaRPr lang="zh-CN" altLang="en-US"/>
          </a:p>
        </p:txBody>
      </p:sp>
      <p:pic>
        <p:nvPicPr>
          <p:cNvPr id="109" name="图片 108"/>
          <p:cNvPicPr/>
          <p:nvPr/>
        </p:nvPicPr>
        <p:blipFill>
          <a:blip r:embed="rId8"/>
          <a:stretch>
            <a:fillRect/>
          </a:stretch>
        </p:blipFill>
        <p:spPr>
          <a:xfrm>
            <a:off x="7618730" y="384810"/>
            <a:ext cx="1510665" cy="1851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任意多边形 19"/>
          <p:cNvSpPr/>
          <p:nvPr/>
        </p:nvSpPr>
        <p:spPr>
          <a:xfrm rot="1020000">
            <a:off x="6358255" y="879475"/>
            <a:ext cx="1605280" cy="1612265"/>
          </a:xfrm>
          <a:custGeom>
            <a:avLst/>
            <a:gdLst>
              <a:gd name="connisteX0" fmla="*/ 1718709 w 1718709"/>
              <a:gd name="connsiteY0" fmla="*/ 5382 h 1850057"/>
              <a:gd name="connisteX1" fmla="*/ 1277384 w 1718709"/>
              <a:gd name="connsiteY1" fmla="*/ 75867 h 1850057"/>
              <a:gd name="connisteX2" fmla="*/ 1383429 w 1718709"/>
              <a:gd name="connsiteY2" fmla="*/ 561642 h 1850057"/>
              <a:gd name="connisteX3" fmla="*/ 915434 w 1718709"/>
              <a:gd name="connsiteY3" fmla="*/ 517192 h 1850057"/>
              <a:gd name="connisteX4" fmla="*/ 1056404 w 1718709"/>
              <a:gd name="connsiteY4" fmla="*/ 940737 h 1850057"/>
              <a:gd name="connisteX5" fmla="*/ 597299 w 1718709"/>
              <a:gd name="connsiteY5" fmla="*/ 844217 h 1850057"/>
              <a:gd name="connisteX6" fmla="*/ 765574 w 1718709"/>
              <a:gd name="connsiteY6" fmla="*/ 1267762 h 1850057"/>
              <a:gd name="connisteX7" fmla="*/ 324249 w 1718709"/>
              <a:gd name="connsiteY7" fmla="*/ 1117267 h 1850057"/>
              <a:gd name="connisteX8" fmla="*/ 544594 w 1718709"/>
              <a:gd name="connsiteY8" fmla="*/ 1505887 h 1850057"/>
              <a:gd name="connisteX9" fmla="*/ 6114 w 1718709"/>
              <a:gd name="connsiteY9" fmla="*/ 1302687 h 1850057"/>
              <a:gd name="connisteX10" fmla="*/ 262019 w 1718709"/>
              <a:gd name="connsiteY10" fmla="*/ 1850057 h 1850057"/>
              <a:gd name="connisteX11" fmla="*/ -205340 w 1718709"/>
              <a:gd name="connsiteY11" fmla="*/ 1735122 h 185005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1718709" h="1850058">
                <a:moveTo>
                  <a:pt x="1718709" y="5383"/>
                </a:moveTo>
                <a:cubicBezTo>
                  <a:pt x="1628539" y="9828"/>
                  <a:pt x="1344694" y="-35257"/>
                  <a:pt x="1277384" y="75868"/>
                </a:cubicBezTo>
                <a:cubicBezTo>
                  <a:pt x="1210074" y="186993"/>
                  <a:pt x="1455819" y="473378"/>
                  <a:pt x="1383429" y="561643"/>
                </a:cubicBezTo>
                <a:cubicBezTo>
                  <a:pt x="1311039" y="649908"/>
                  <a:pt x="980839" y="441628"/>
                  <a:pt x="915434" y="517193"/>
                </a:cubicBezTo>
                <a:cubicBezTo>
                  <a:pt x="850029" y="592758"/>
                  <a:pt x="1119904" y="875333"/>
                  <a:pt x="1056404" y="940738"/>
                </a:cubicBezTo>
                <a:cubicBezTo>
                  <a:pt x="992904" y="1006143"/>
                  <a:pt x="655719" y="778813"/>
                  <a:pt x="597299" y="844218"/>
                </a:cubicBezTo>
                <a:cubicBezTo>
                  <a:pt x="538879" y="909623"/>
                  <a:pt x="820184" y="1213153"/>
                  <a:pt x="765574" y="1267763"/>
                </a:cubicBezTo>
                <a:cubicBezTo>
                  <a:pt x="710964" y="1322373"/>
                  <a:pt x="368699" y="1069643"/>
                  <a:pt x="324249" y="1117268"/>
                </a:cubicBezTo>
                <a:cubicBezTo>
                  <a:pt x="279799" y="1164893"/>
                  <a:pt x="608094" y="1469058"/>
                  <a:pt x="544594" y="1505888"/>
                </a:cubicBezTo>
                <a:cubicBezTo>
                  <a:pt x="481094" y="1542718"/>
                  <a:pt x="62629" y="1234108"/>
                  <a:pt x="6114" y="1302688"/>
                </a:cubicBezTo>
                <a:cubicBezTo>
                  <a:pt x="-50401" y="1371268"/>
                  <a:pt x="304564" y="1763698"/>
                  <a:pt x="262019" y="185005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720965" y="1884045"/>
            <a:ext cx="13068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/>
              <a:t>远处的广播电塔</a:t>
            </a:r>
            <a:endParaRPr lang="zh-CN" altLang="en-US" sz="1200" b="1"/>
          </a:p>
        </p:txBody>
      </p:sp>
      <p:pic>
        <p:nvPicPr>
          <p:cNvPr id="110" name="图片 109"/>
          <p:cNvPicPr/>
          <p:nvPr/>
        </p:nvPicPr>
        <p:blipFill>
          <a:blip r:embed="rId9"/>
          <a:stretch>
            <a:fillRect/>
          </a:stretch>
        </p:blipFill>
        <p:spPr>
          <a:xfrm>
            <a:off x="7874000" y="3429000"/>
            <a:ext cx="1746250" cy="1310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任意多边形 22"/>
          <p:cNvSpPr/>
          <p:nvPr/>
        </p:nvSpPr>
        <p:spPr>
          <a:xfrm rot="3960000">
            <a:off x="6008370" y="2957830"/>
            <a:ext cx="1605280" cy="1612265"/>
          </a:xfrm>
          <a:custGeom>
            <a:avLst/>
            <a:gdLst>
              <a:gd name="connisteX0" fmla="*/ 1718709 w 1718709"/>
              <a:gd name="connsiteY0" fmla="*/ 5382 h 1850057"/>
              <a:gd name="connisteX1" fmla="*/ 1277384 w 1718709"/>
              <a:gd name="connsiteY1" fmla="*/ 75867 h 1850057"/>
              <a:gd name="connisteX2" fmla="*/ 1383429 w 1718709"/>
              <a:gd name="connsiteY2" fmla="*/ 561642 h 1850057"/>
              <a:gd name="connisteX3" fmla="*/ 915434 w 1718709"/>
              <a:gd name="connsiteY3" fmla="*/ 517192 h 1850057"/>
              <a:gd name="connisteX4" fmla="*/ 1056404 w 1718709"/>
              <a:gd name="connsiteY4" fmla="*/ 940737 h 1850057"/>
              <a:gd name="connisteX5" fmla="*/ 597299 w 1718709"/>
              <a:gd name="connsiteY5" fmla="*/ 844217 h 1850057"/>
              <a:gd name="connisteX6" fmla="*/ 765574 w 1718709"/>
              <a:gd name="connsiteY6" fmla="*/ 1267762 h 1850057"/>
              <a:gd name="connisteX7" fmla="*/ 324249 w 1718709"/>
              <a:gd name="connsiteY7" fmla="*/ 1117267 h 1850057"/>
              <a:gd name="connisteX8" fmla="*/ 544594 w 1718709"/>
              <a:gd name="connsiteY8" fmla="*/ 1505887 h 1850057"/>
              <a:gd name="connisteX9" fmla="*/ 6114 w 1718709"/>
              <a:gd name="connsiteY9" fmla="*/ 1302687 h 1850057"/>
              <a:gd name="connisteX10" fmla="*/ 262019 w 1718709"/>
              <a:gd name="connsiteY10" fmla="*/ 1850057 h 1850057"/>
              <a:gd name="connisteX11" fmla="*/ -205340 w 1718709"/>
              <a:gd name="connsiteY11" fmla="*/ 1735122 h 185005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1718709" h="1850058">
                <a:moveTo>
                  <a:pt x="1718709" y="5383"/>
                </a:moveTo>
                <a:cubicBezTo>
                  <a:pt x="1628539" y="9828"/>
                  <a:pt x="1344694" y="-35257"/>
                  <a:pt x="1277384" y="75868"/>
                </a:cubicBezTo>
                <a:cubicBezTo>
                  <a:pt x="1210074" y="186993"/>
                  <a:pt x="1455819" y="473378"/>
                  <a:pt x="1383429" y="561643"/>
                </a:cubicBezTo>
                <a:cubicBezTo>
                  <a:pt x="1311039" y="649908"/>
                  <a:pt x="980839" y="441628"/>
                  <a:pt x="915434" y="517193"/>
                </a:cubicBezTo>
                <a:cubicBezTo>
                  <a:pt x="850029" y="592758"/>
                  <a:pt x="1119904" y="875333"/>
                  <a:pt x="1056404" y="940738"/>
                </a:cubicBezTo>
                <a:cubicBezTo>
                  <a:pt x="992904" y="1006143"/>
                  <a:pt x="655719" y="778813"/>
                  <a:pt x="597299" y="844218"/>
                </a:cubicBezTo>
                <a:cubicBezTo>
                  <a:pt x="538879" y="909623"/>
                  <a:pt x="820184" y="1213153"/>
                  <a:pt x="765574" y="1267763"/>
                </a:cubicBezTo>
                <a:cubicBezTo>
                  <a:pt x="710964" y="1322373"/>
                  <a:pt x="368699" y="1069643"/>
                  <a:pt x="324249" y="1117268"/>
                </a:cubicBezTo>
                <a:cubicBezTo>
                  <a:pt x="279799" y="1164893"/>
                  <a:pt x="608094" y="1469058"/>
                  <a:pt x="544594" y="1505888"/>
                </a:cubicBezTo>
                <a:cubicBezTo>
                  <a:pt x="481094" y="1542718"/>
                  <a:pt x="62629" y="1234108"/>
                  <a:pt x="6114" y="1302688"/>
                </a:cubicBezTo>
                <a:cubicBezTo>
                  <a:pt x="-50401" y="1371268"/>
                  <a:pt x="304564" y="1763698"/>
                  <a:pt x="262019" y="185005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874000" y="4463415"/>
            <a:ext cx="13068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/>
              <a:t>电瓶车充电</a:t>
            </a:r>
            <a:endParaRPr lang="zh-CN" altLang="en-US" sz="1200" b="1"/>
          </a:p>
        </p:txBody>
      </p:sp>
      <p:pic>
        <p:nvPicPr>
          <p:cNvPr id="112" name="图片 111"/>
          <p:cNvPicPr/>
          <p:nvPr/>
        </p:nvPicPr>
        <p:blipFill>
          <a:blip r:embed="rId10"/>
          <a:stretch>
            <a:fillRect/>
          </a:stretch>
        </p:blipFill>
        <p:spPr>
          <a:xfrm>
            <a:off x="3365500" y="1332865"/>
            <a:ext cx="1113790" cy="6673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任意多边形 24"/>
          <p:cNvSpPr/>
          <p:nvPr/>
        </p:nvSpPr>
        <p:spPr>
          <a:xfrm rot="18900000">
            <a:off x="3696335" y="1978025"/>
            <a:ext cx="466725" cy="468630"/>
          </a:xfrm>
          <a:custGeom>
            <a:avLst/>
            <a:gdLst>
              <a:gd name="connisteX0" fmla="*/ 1718709 w 1718709"/>
              <a:gd name="connsiteY0" fmla="*/ 5382 h 1850057"/>
              <a:gd name="connisteX1" fmla="*/ 1277384 w 1718709"/>
              <a:gd name="connsiteY1" fmla="*/ 75867 h 1850057"/>
              <a:gd name="connisteX2" fmla="*/ 1383429 w 1718709"/>
              <a:gd name="connsiteY2" fmla="*/ 561642 h 1850057"/>
              <a:gd name="connisteX3" fmla="*/ 915434 w 1718709"/>
              <a:gd name="connsiteY3" fmla="*/ 517192 h 1850057"/>
              <a:gd name="connisteX4" fmla="*/ 1056404 w 1718709"/>
              <a:gd name="connsiteY4" fmla="*/ 940737 h 1850057"/>
              <a:gd name="connisteX5" fmla="*/ 597299 w 1718709"/>
              <a:gd name="connsiteY5" fmla="*/ 844217 h 1850057"/>
              <a:gd name="connisteX6" fmla="*/ 765574 w 1718709"/>
              <a:gd name="connsiteY6" fmla="*/ 1267762 h 1850057"/>
              <a:gd name="connisteX7" fmla="*/ 324249 w 1718709"/>
              <a:gd name="connsiteY7" fmla="*/ 1117267 h 1850057"/>
              <a:gd name="connisteX8" fmla="*/ 544594 w 1718709"/>
              <a:gd name="connsiteY8" fmla="*/ 1505887 h 1850057"/>
              <a:gd name="connisteX9" fmla="*/ 6114 w 1718709"/>
              <a:gd name="connsiteY9" fmla="*/ 1302687 h 1850057"/>
              <a:gd name="connisteX10" fmla="*/ 262019 w 1718709"/>
              <a:gd name="connsiteY10" fmla="*/ 1850057 h 1850057"/>
              <a:gd name="connisteX11" fmla="*/ -205340 w 1718709"/>
              <a:gd name="connsiteY11" fmla="*/ 1735122 h 185005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1718709" h="1850058">
                <a:moveTo>
                  <a:pt x="1718709" y="5383"/>
                </a:moveTo>
                <a:cubicBezTo>
                  <a:pt x="1628539" y="9828"/>
                  <a:pt x="1344694" y="-35257"/>
                  <a:pt x="1277384" y="75868"/>
                </a:cubicBezTo>
                <a:cubicBezTo>
                  <a:pt x="1210074" y="186993"/>
                  <a:pt x="1455819" y="473378"/>
                  <a:pt x="1383429" y="561643"/>
                </a:cubicBezTo>
                <a:cubicBezTo>
                  <a:pt x="1311039" y="649908"/>
                  <a:pt x="980839" y="441628"/>
                  <a:pt x="915434" y="517193"/>
                </a:cubicBezTo>
                <a:cubicBezTo>
                  <a:pt x="850029" y="592758"/>
                  <a:pt x="1119904" y="875333"/>
                  <a:pt x="1056404" y="940738"/>
                </a:cubicBezTo>
                <a:cubicBezTo>
                  <a:pt x="992904" y="1006143"/>
                  <a:pt x="655719" y="778813"/>
                  <a:pt x="597299" y="844218"/>
                </a:cubicBezTo>
                <a:cubicBezTo>
                  <a:pt x="538879" y="909623"/>
                  <a:pt x="820184" y="1213153"/>
                  <a:pt x="765574" y="1267763"/>
                </a:cubicBezTo>
                <a:cubicBezTo>
                  <a:pt x="710964" y="1322373"/>
                  <a:pt x="368699" y="1069643"/>
                  <a:pt x="324249" y="1117268"/>
                </a:cubicBezTo>
                <a:cubicBezTo>
                  <a:pt x="279799" y="1164893"/>
                  <a:pt x="608094" y="1469058"/>
                  <a:pt x="544594" y="1505888"/>
                </a:cubicBezTo>
                <a:cubicBezTo>
                  <a:pt x="481094" y="1542718"/>
                  <a:pt x="62629" y="1234108"/>
                  <a:pt x="6114" y="1302688"/>
                </a:cubicBezTo>
                <a:cubicBezTo>
                  <a:pt x="-50401" y="1371268"/>
                  <a:pt x="304564" y="1763698"/>
                  <a:pt x="262019" y="185005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938905" y="1960880"/>
            <a:ext cx="13068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/>
              <a:t>猎户座大星云</a:t>
            </a:r>
            <a:endParaRPr lang="zh-CN" altLang="en-US" sz="1200" b="1"/>
          </a:p>
        </p:txBody>
      </p:sp>
    </p:spTree>
    <p:custDataLst>
      <p:tags r:id="rId1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/>
          <a:lstStyle/>
          <a:p>
            <a:r>
              <a:rPr lang="zh-CN" altLang="en-US">
                <a:sym typeface="+mn-ea"/>
              </a:rPr>
              <a:t>天线方向图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引入的噪声</a:t>
            </a:r>
            <a:endParaRPr lang="zh-CN" altLang="en-US">
              <a:sym typeface="+mn-ea"/>
            </a:endParaRPr>
          </a:p>
        </p:txBody>
      </p:sp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62025" y="1332865"/>
            <a:ext cx="5867400" cy="3300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圆角矩形 11"/>
          <p:cNvSpPr/>
          <p:nvPr>
            <p:custDataLst>
              <p:tags r:id="rId4"/>
            </p:custDataLst>
          </p:nvPr>
        </p:nvSpPr>
        <p:spPr>
          <a:xfrm>
            <a:off x="795020" y="3504565"/>
            <a:ext cx="6144260" cy="1372235"/>
          </a:xfrm>
          <a:prstGeom prst="roundRect">
            <a:avLst/>
          </a:prstGeom>
          <a:solidFill>
            <a:srgbClr val="FF0000">
              <a:alpha val="34000"/>
            </a:srgbClr>
          </a:solidFill>
          <a:ln>
            <a:solidFill>
              <a:schemeClr val="accent1">
                <a:lumMod val="75000"/>
                <a:alpha val="2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>
            <p:custDataLst>
              <p:tags r:id="rId5"/>
            </p:custDataLst>
          </p:nvPr>
        </p:nvSpPr>
        <p:spPr>
          <a:xfrm>
            <a:off x="833120" y="1170940"/>
            <a:ext cx="6080760" cy="2258060"/>
          </a:xfrm>
          <a:prstGeom prst="roundRect">
            <a:avLst/>
          </a:prstGeom>
          <a:solidFill>
            <a:srgbClr val="00B0F0">
              <a:alpha val="34000"/>
            </a:srgbClr>
          </a:solidFill>
          <a:ln>
            <a:solidFill>
              <a:srgbClr val="00B0F0">
                <a:alpha val="20000"/>
              </a:srgb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3003550" y="2381885"/>
          <a:ext cx="9080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7" imgW="114300" imgH="215900" progId="Equation.KSEE3">
                  <p:embed/>
                </p:oleObj>
              </mc:Choice>
              <mc:Fallback>
                <p:oleObj name="" r:id="rId7" imgW="1143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03550" y="2381885"/>
                        <a:ext cx="90805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图片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159125" y="2444115"/>
            <a:ext cx="1525905" cy="1263015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3159125" y="1600835"/>
            <a:ext cx="1924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天顶温度</a:t>
            </a:r>
            <a:r>
              <a:rPr lang="en-US" altLang="zh-CN"/>
              <a:t>10K</a:t>
            </a:r>
            <a:endParaRPr lang="en-US" altLang="zh-CN"/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3094355" y="4107815"/>
            <a:ext cx="1924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地面温度</a:t>
            </a:r>
            <a:r>
              <a:rPr lang="en-US" altLang="zh-CN"/>
              <a:t>300K</a:t>
            </a:r>
            <a:endParaRPr lang="en-US" altLang="zh-CN"/>
          </a:p>
        </p:txBody>
      </p:sp>
      <p:sp>
        <p:nvSpPr>
          <p:cNvPr id="18" name="文本框 17"/>
          <p:cNvSpPr txBox="1"/>
          <p:nvPr>
            <p:custDataLst>
              <p:tags r:id="rId13"/>
            </p:custDataLst>
          </p:nvPr>
        </p:nvSpPr>
        <p:spPr>
          <a:xfrm>
            <a:off x="795020" y="5066665"/>
            <a:ext cx="63296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良好的</a:t>
            </a:r>
            <a:r>
              <a:rPr lang="zh-CN" altLang="en-US">
                <a:sym typeface="+mn-ea"/>
              </a:rPr>
              <a:t>电磁环境可以减少天线引入的噪声</a:t>
            </a:r>
            <a:r>
              <a:rPr lang="zh-CN" altLang="en-US">
                <a:sym typeface="+mn-ea"/>
              </a:rPr>
              <a:t>，</a:t>
            </a:r>
            <a:r>
              <a:rPr lang="zh-CN" altLang="en-US"/>
              <a:t>考虑到天线具有方向性，也可以通过调节天线的方向图来降低引入的噪声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使主瓣增强，即增益变大，方向图会变得更窄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使后瓣降低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使旁瓣降低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729220" y="1424940"/>
            <a:ext cx="3378835" cy="3208655"/>
          </a:xfrm>
          <a:prstGeom prst="rect">
            <a:avLst/>
          </a:prstGeom>
        </p:spPr>
      </p:pic>
      <p:sp>
        <p:nvSpPr>
          <p:cNvPr id="20" name="圆角矩形 19"/>
          <p:cNvSpPr/>
          <p:nvPr/>
        </p:nvSpPr>
        <p:spPr>
          <a:xfrm>
            <a:off x="9100820" y="3256280"/>
            <a:ext cx="697230" cy="22098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 rot="3540000">
            <a:off x="9436735" y="2639060"/>
            <a:ext cx="697230" cy="42862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 rot="5400000">
            <a:off x="8972550" y="1684655"/>
            <a:ext cx="916305" cy="60261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129395" y="3504565"/>
            <a:ext cx="669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后瓣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0020935" y="2444115"/>
            <a:ext cx="669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旁瓣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9062720" y="1159510"/>
            <a:ext cx="669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主瓣</a:t>
            </a:r>
            <a:endParaRPr lang="zh-CN" altLang="en-US"/>
          </a:p>
        </p:txBody>
      </p:sp>
      <p:pic>
        <p:nvPicPr>
          <p:cNvPr id="111" name="图片 110"/>
          <p:cNvPicPr/>
          <p:nvPr/>
        </p:nvPicPr>
        <p:blipFill>
          <a:blip r:embed="rId16"/>
          <a:stretch>
            <a:fillRect/>
          </a:stretch>
        </p:blipFill>
        <p:spPr>
          <a:xfrm>
            <a:off x="8417560" y="4819650"/>
            <a:ext cx="2092960" cy="149415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目录</a:t>
            </a:r>
            <a:endParaRPr lang="zh-CN" altLang="en-US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47590" y="2457450"/>
            <a:ext cx="5140325" cy="1942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>
                <a:sym typeface="+mn-ea"/>
              </a:rPr>
              <a:t>1420MHZ</a:t>
            </a:r>
            <a:r>
              <a:rPr lang="zh-CN" altLang="en-US" sz="2800">
                <a:sym typeface="+mn-ea"/>
              </a:rPr>
              <a:t>常用天线</a:t>
            </a:r>
            <a:endParaRPr lang="zh-CN" altLang="en-US" sz="280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>
                <a:sym typeface="+mn-ea"/>
              </a:rPr>
              <a:t>天线方向图</a:t>
            </a:r>
            <a:r>
              <a:rPr lang="en-US" altLang="zh-CN" sz="2800">
                <a:sym typeface="+mn-ea"/>
              </a:rPr>
              <a:t>——</a:t>
            </a:r>
            <a:r>
              <a:rPr lang="zh-CN" altLang="en-US" sz="2800">
                <a:sym typeface="+mn-ea"/>
              </a:rPr>
              <a:t>简介</a:t>
            </a:r>
            <a:endParaRPr lang="zh-CN" altLang="en-US" sz="280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>
                <a:sym typeface="+mn-ea"/>
              </a:rPr>
              <a:t>天线方向图</a:t>
            </a:r>
            <a:r>
              <a:rPr lang="en-US" altLang="zh-CN" sz="2800">
                <a:sym typeface="+mn-ea"/>
              </a:rPr>
              <a:t>——</a:t>
            </a:r>
            <a:r>
              <a:rPr lang="zh-CN" altLang="en-US" sz="2800">
                <a:sym typeface="+mn-ea"/>
              </a:rPr>
              <a:t>增益</a:t>
            </a:r>
            <a:endParaRPr lang="zh-CN" altLang="en-US" sz="280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>
                <a:sym typeface="+mn-ea"/>
              </a:rPr>
              <a:t>天线方向图</a:t>
            </a:r>
            <a:r>
              <a:rPr lang="en-US" altLang="zh-CN" sz="2800">
                <a:sym typeface="+mn-ea"/>
              </a:rPr>
              <a:t>——</a:t>
            </a:r>
            <a:r>
              <a:rPr lang="zh-CN" altLang="en-US" sz="2800">
                <a:sym typeface="+mn-ea"/>
              </a:rPr>
              <a:t>引入的噪声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3415" y="1569085"/>
            <a:ext cx="4124325" cy="35433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/>
          <a:lstStyle/>
          <a:p>
            <a:r>
              <a:rPr lang="en-US" altLang="zh-CN"/>
              <a:t>1420MHZ</a:t>
            </a:r>
            <a:r>
              <a:rPr lang="zh-CN" altLang="en-US"/>
              <a:t>常用天线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59485" y="1380490"/>
            <a:ext cx="3072130" cy="4097020"/>
          </a:xfrm>
          <a:prstGeom prst="rect">
            <a:avLst/>
          </a:prstGeom>
        </p:spPr>
      </p:pic>
      <p:pic>
        <p:nvPicPr>
          <p:cNvPr id="104" name="图片 103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449820" y="1632585"/>
            <a:ext cx="3612515" cy="3333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16200000">
            <a:off x="2967990" y="2454275"/>
            <a:ext cx="6129655" cy="19475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91175" y="2783840"/>
            <a:ext cx="1581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八木天线</a:t>
            </a:r>
            <a:endParaRPr lang="en-US" altLang="zh-CN" b="1"/>
          </a:p>
          <a:p>
            <a:r>
              <a:rPr lang="en-US" altLang="zh-CN"/>
              <a:t>10</a:t>
            </a:r>
            <a:r>
              <a:rPr lang="en-US" altLang="zh-CN"/>
              <a:t>cm*150cm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926830" y="1762760"/>
            <a:ext cx="1581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栅格抛物面</a:t>
            </a:r>
            <a:endParaRPr lang="en-US" altLang="zh-CN" b="1"/>
          </a:p>
          <a:p>
            <a:r>
              <a:rPr lang="en-US" altLang="zh-CN"/>
              <a:t>60cm*90cm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004695" y="4805680"/>
            <a:ext cx="2207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喇叭天线</a:t>
            </a:r>
            <a:r>
              <a:rPr lang="en-US" altLang="zh-CN"/>
              <a:t>60cm*75cm*95</a:t>
            </a:r>
            <a:r>
              <a:rPr lang="en-US" altLang="zh-CN"/>
              <a:t>cm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517525" y="5805170"/>
            <a:ext cx="4383405" cy="614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图片</a:t>
            </a:r>
            <a:r>
              <a:rPr lang="zh-CN" altLang="en-US"/>
              <a:t>的参考</a:t>
            </a:r>
            <a:r>
              <a:rPr lang="zh-CN" altLang="en-US"/>
              <a:t>资料见于</a:t>
            </a:r>
            <a:endParaRPr lang="zh-CN" altLang="en-US"/>
          </a:p>
          <a:p>
            <a:r>
              <a:rPr lang="zh-CN" altLang="en-US" sz="1600" i="1"/>
              <a:t>http://radioastronomy.online/home/topic/57/</a:t>
            </a:r>
            <a:endParaRPr lang="zh-CN" altLang="en-US" sz="1600" i="1"/>
          </a:p>
        </p:txBody>
      </p:sp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/>
          <a:lstStyle/>
          <a:p>
            <a:r>
              <a:rPr lang="zh-CN" altLang="en-US">
                <a:sym typeface="+mn-ea"/>
              </a:rPr>
              <a:t>天线方向图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简介</a:t>
            </a:r>
            <a:endParaRPr lang="zh-CN" altLang="en-US"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79905" y="1161415"/>
            <a:ext cx="3240000" cy="25787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79905" y="3940175"/>
            <a:ext cx="3240000" cy="2379887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748655" y="4266565"/>
            <a:ext cx="48145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同样的信号远方传过来，正对着抛物面天线最为清楚，朝着其他方向则比较</a:t>
            </a:r>
            <a:r>
              <a:rPr lang="zh-CN" altLang="en-US"/>
              <a:t>微弱。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chemeClr val="tx1"/>
                </a:solidFill>
              </a:rPr>
              <a:t>说明天线对电磁波的接收具有方向性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5748655" y="1737995"/>
            <a:ext cx="51669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同样的声音从远方传过来，</a:t>
            </a:r>
            <a:r>
              <a:rPr lang="zh-CN" altLang="en-US">
                <a:sym typeface="+mn-ea"/>
              </a:rPr>
              <a:t>正对着耳朵过来最为清楚，朝着面部或者后脑勺过来则比较微弱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</a:rPr>
              <a:t>说明耳朵对声音的接收具有方向性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/>
          <a:lstStyle/>
          <a:p>
            <a:r>
              <a:rPr lang="zh-CN" altLang="en-US">
                <a:sym typeface="+mn-ea"/>
              </a:rPr>
              <a:t>天线方向图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简介</a:t>
            </a:r>
            <a:endParaRPr lang="zh-CN" altLang="en-US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7705" y="4069080"/>
            <a:ext cx="3545205" cy="22656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66945" y="1709420"/>
            <a:ext cx="4372610" cy="3619500"/>
          </a:xfrm>
          <a:prstGeom prst="rect">
            <a:avLst/>
          </a:prstGeom>
        </p:spPr>
      </p:pic>
      <p:pic>
        <p:nvPicPr>
          <p:cNvPr id="104" name="图片 103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8535" y="1161415"/>
            <a:ext cx="2818765" cy="260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2479675" y="3853815"/>
            <a:ext cx="1256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化简建模</a:t>
            </a:r>
            <a:endParaRPr lang="zh-CN" altLang="en-US" b="1"/>
          </a:p>
        </p:txBody>
      </p:sp>
      <p:cxnSp>
        <p:nvCxnSpPr>
          <p:cNvPr id="9" name="直接箭头连接符 8"/>
          <p:cNvCxnSpPr/>
          <p:nvPr>
            <p:custDataLst>
              <p:tags r:id="rId9"/>
            </p:custDataLst>
          </p:nvPr>
        </p:nvCxnSpPr>
        <p:spPr>
          <a:xfrm>
            <a:off x="2373630" y="3611880"/>
            <a:ext cx="0" cy="88582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453880" y="1161415"/>
            <a:ext cx="571500" cy="47148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228590" y="5641340"/>
            <a:ext cx="4057650" cy="945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天线的方向性可以用方向图来</a:t>
            </a:r>
            <a:r>
              <a:rPr lang="zh-CN" altLang="en-US"/>
              <a:t>表示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单位一般为</a:t>
            </a:r>
            <a:r>
              <a:rPr lang="en-US" altLang="zh-CN"/>
              <a:t>dBi</a:t>
            </a:r>
            <a:endParaRPr lang="en-US" altLang="zh-CN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深蓝（弱）</a:t>
            </a:r>
            <a:r>
              <a:rPr lang="en-US" altLang="zh-CN"/>
              <a:t>——&gt;</a:t>
            </a:r>
            <a:r>
              <a:rPr lang="zh-CN" altLang="en-US"/>
              <a:t>深红（</a:t>
            </a:r>
            <a:r>
              <a:rPr lang="zh-CN" altLang="en-US"/>
              <a:t>强）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594360" y="1280795"/>
            <a:ext cx="3638550" cy="48196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676900" y="5207000"/>
            <a:ext cx="27527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 i="1">
                <a:sym typeface="+mn-ea"/>
              </a:rPr>
              <a:t>栅格抛物面在</a:t>
            </a:r>
            <a:r>
              <a:rPr lang="en-US" altLang="zh-CN" sz="1200" b="1" i="1">
                <a:sym typeface="+mn-ea"/>
              </a:rPr>
              <a:t>1420MHz</a:t>
            </a:r>
            <a:r>
              <a:rPr lang="zh-CN" altLang="en-US" sz="1200" b="1" i="1">
                <a:sym typeface="+mn-ea"/>
              </a:rPr>
              <a:t>的方向图</a:t>
            </a:r>
            <a:endParaRPr lang="zh-CN" altLang="en-US" sz="1200" b="1" i="1"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/>
          <a:lstStyle/>
          <a:p>
            <a:r>
              <a:rPr lang="zh-CN" altLang="en-US">
                <a:sym typeface="+mn-ea"/>
              </a:rPr>
              <a:t>天线方向图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简介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1360" y="1852295"/>
            <a:ext cx="3590925" cy="3409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722870" y="1933575"/>
            <a:ext cx="3590925" cy="3409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79395" y="5767070"/>
            <a:ext cx="6847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把方向图切开，例如切两刀，得到</a:t>
            </a:r>
            <a:r>
              <a:rPr lang="en-US" altLang="zh-CN"/>
              <a:t>Phi=0</a:t>
            </a:r>
            <a:r>
              <a:rPr lang="zh-CN" altLang="en-US"/>
              <a:t>°的切面和</a:t>
            </a:r>
            <a:r>
              <a:rPr lang="en-US" altLang="zh-CN"/>
              <a:t>Phi=90</a:t>
            </a:r>
            <a:r>
              <a:rPr lang="zh-CN" altLang="en-US"/>
              <a:t>°的切面</a:t>
            </a:r>
            <a:endParaRPr lang="zh-CN" altLang="en-US"/>
          </a:p>
        </p:txBody>
      </p:sp>
      <p:pic>
        <p:nvPicPr>
          <p:cNvPr id="106" name="图片 105"/>
          <p:cNvPicPr/>
          <p:nvPr/>
        </p:nvPicPr>
        <p:blipFill>
          <a:blip r:embed="rId6"/>
          <a:srcRect l="14631"/>
          <a:stretch>
            <a:fillRect/>
          </a:stretch>
        </p:blipFill>
        <p:spPr>
          <a:xfrm rot="5400000">
            <a:off x="4013200" y="2310765"/>
            <a:ext cx="3875405" cy="2492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709295" y="5147945"/>
            <a:ext cx="495300" cy="1524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722870" y="5219700"/>
            <a:ext cx="495300" cy="1524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/>
          <a:lstStyle/>
          <a:p>
            <a:r>
              <a:rPr lang="zh-CN" altLang="en-US">
                <a:sym typeface="+mn-ea"/>
              </a:rPr>
              <a:t>天线方向图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增益</a:t>
            </a:r>
            <a:endParaRPr lang="zh-CN" altLang="en-US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777176" y="2448179"/>
                <a:ext cx="5069840" cy="6724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𝐺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10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∗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𝑘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∗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𝜋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10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∗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𝑘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∗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𝜋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𝜆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76" y="2448179"/>
                <a:ext cx="5069840" cy="672465"/>
              </a:xfrm>
              <a:prstGeom prst="rect">
                <a:avLst/>
              </a:prstGeom>
              <a:blipFill rotWithShape="1">
                <a:blip r:embed="rId2"/>
                <a:stretch>
                  <a:fillRect l="-11" t="-38" r="11" b="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777240" y="3787775"/>
                <a:ext cx="5581650" cy="12312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天线口径的面积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天线口径的利用效率，和馈源相关，一般为</a:t>
                </a:r>
                <a:r>
                  <a:rPr lang="en-US" altLang="zh-CN"/>
                  <a:t>0.55</a:t>
                </a:r>
                <a:endParaRPr lang="en-US" altLang="zh-CN"/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抛物面</a:t>
                </a:r>
                <a:r>
                  <a:rPr lang="zh-CN" altLang="en-US"/>
                  <a:t>直径</a:t>
                </a:r>
                <a:endParaRPr lang="zh-CN" altLang="en-US"/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观测波长</a:t>
                </a:r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3787775"/>
                <a:ext cx="5581650" cy="1231265"/>
              </a:xfrm>
              <a:prstGeom prst="rect">
                <a:avLst/>
              </a:prstGeom>
              <a:blipFill rotWithShape="1">
                <a:blip r:embed="rId3"/>
                <a:stretch>
                  <a:fillRect b="-15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83935" y="377952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114300" imgH="215900" progId="Equation.KSEE3">
                  <p:embed/>
                </p:oleObj>
              </mc:Choice>
              <mc:Fallback>
                <p:oleObj name="" r:id="rId4" imgW="1143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3935" y="377952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6524625" y="3794125"/>
                <a:ext cx="2882900" cy="12128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𝑘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55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6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∗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9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54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1420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21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25" y="3794125"/>
                <a:ext cx="2882900" cy="12128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874510" y="6061710"/>
                <a:ext cx="2314575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𝐺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19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27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𝑑𝐵𝑖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510" y="6061710"/>
                <a:ext cx="2314575" cy="3683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/>
          <p:cNvCxnSpPr/>
          <p:nvPr/>
        </p:nvCxnSpPr>
        <p:spPr>
          <a:xfrm>
            <a:off x="7945120" y="5365750"/>
            <a:ext cx="0" cy="58229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04" name="图片 103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588760" y="960755"/>
            <a:ext cx="2818765" cy="26003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" name="直接连接符 10"/>
          <p:cNvCxnSpPr/>
          <p:nvPr/>
        </p:nvCxnSpPr>
        <p:spPr>
          <a:xfrm>
            <a:off x="8986520" y="1846580"/>
            <a:ext cx="6267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986520" y="3410585"/>
            <a:ext cx="6267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9375140" y="1925955"/>
            <a:ext cx="0" cy="133286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9480550" y="2428875"/>
            <a:ext cx="909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60</a:t>
            </a:r>
            <a:r>
              <a:rPr lang="en-US" altLang="zh-CN"/>
              <a:t>cm</a:t>
            </a:r>
            <a:endParaRPr lang="en-US" altLang="zh-CN"/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6743065" y="1853565"/>
            <a:ext cx="94615" cy="855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9158605" y="2453640"/>
            <a:ext cx="94615" cy="855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6767830" y="2625090"/>
            <a:ext cx="2365375" cy="47625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704455" y="2813685"/>
            <a:ext cx="909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90</a:t>
            </a:r>
            <a:r>
              <a:rPr lang="en-US" altLang="zh-CN"/>
              <a:t>cm</a:t>
            </a:r>
            <a:endParaRPr lang="en-US" altLang="zh-CN"/>
          </a:p>
        </p:txBody>
      </p:sp>
      <p:sp>
        <p:nvSpPr>
          <p:cNvPr id="20" name="圆角矩形 19"/>
          <p:cNvSpPr/>
          <p:nvPr/>
        </p:nvSpPr>
        <p:spPr>
          <a:xfrm>
            <a:off x="6153150" y="437515"/>
            <a:ext cx="4397375" cy="60750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588760" y="592455"/>
            <a:ext cx="3801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计算栅格抛物面在</a:t>
            </a:r>
            <a:r>
              <a:rPr lang="en-US" altLang="zh-CN"/>
              <a:t>1420MHz</a:t>
            </a:r>
            <a:r>
              <a:rPr lang="zh-CN" altLang="en-US"/>
              <a:t>的</a:t>
            </a:r>
            <a:r>
              <a:rPr lang="zh-CN" altLang="en-US"/>
              <a:t>增益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/>
          <a:lstStyle/>
          <a:p>
            <a:r>
              <a:rPr lang="zh-CN" altLang="en-US">
                <a:sym typeface="+mn-ea"/>
              </a:rPr>
              <a:t>天线方向图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引入的</a:t>
            </a:r>
            <a:r>
              <a:rPr lang="zh-CN" altLang="en-US">
                <a:sym typeface="+mn-ea"/>
              </a:rPr>
              <a:t>噪声</a:t>
            </a:r>
            <a:endParaRPr lang="zh-CN" altLang="en-US">
              <a:sym typeface="+mn-ea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30090" y="332168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114300" imgH="215900" progId="Equation.KSEE3">
                  <p:embed/>
                </p:oleObj>
              </mc:Choice>
              <mc:Fallback>
                <p:oleObj name="" r:id="rId2" imgW="1143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30090" y="3321685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" name="图片 106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79780" y="1846580"/>
            <a:ext cx="2865120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4351020" y="1161415"/>
            <a:ext cx="6280785" cy="424942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接箭头连接符 2"/>
          <p:cNvCxnSpPr/>
          <p:nvPr/>
        </p:nvCxnSpPr>
        <p:spPr>
          <a:xfrm>
            <a:off x="3072130" y="3124200"/>
            <a:ext cx="12890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07185" y="4562475"/>
            <a:ext cx="1553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红外</a:t>
            </a:r>
            <a:r>
              <a:rPr lang="zh-CN" altLang="en-US"/>
              <a:t>热像仪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82165" y="5600700"/>
            <a:ext cx="80283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只要物体有温度，就会在各个</a:t>
            </a:r>
            <a:r>
              <a:rPr lang="zh-CN" altLang="en-US"/>
              <a:t>波段发出电磁辐射，即</a:t>
            </a:r>
            <a:r>
              <a:rPr lang="zh-CN" altLang="en-US"/>
              <a:t>热辐射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例如人体在红外波段发出</a:t>
            </a:r>
            <a:r>
              <a:rPr lang="zh-CN" altLang="en-US"/>
              <a:t>的电磁波，可以用红外热像仪进行</a:t>
            </a:r>
            <a:r>
              <a:rPr lang="zh-CN" altLang="en-US"/>
              <a:t>成像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物体温度越高，</a:t>
            </a:r>
            <a:r>
              <a:rPr lang="zh-CN" altLang="en-US"/>
              <a:t>发出电磁辐射</a:t>
            </a:r>
            <a:r>
              <a:rPr lang="zh-CN" altLang="en-US"/>
              <a:t>越强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/>
          <a:lstStyle/>
          <a:p>
            <a:r>
              <a:rPr lang="zh-CN" altLang="en-US">
                <a:sym typeface="+mn-ea"/>
              </a:rPr>
              <a:t>天线方向图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引入的</a:t>
            </a:r>
            <a:r>
              <a:rPr lang="zh-CN" altLang="en-US">
                <a:sym typeface="+mn-ea"/>
              </a:rPr>
              <a:t>噪声</a:t>
            </a:r>
            <a:endParaRPr lang="zh-CN" altLang="en-US">
              <a:sym typeface="+mn-ea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30090" y="332168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114300" imgH="215900" progId="Equation.KSEE3">
                  <p:embed/>
                </p:oleObj>
              </mc:Choice>
              <mc:Fallback>
                <p:oleObj name="" r:id="rId2" imgW="1143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30090" y="3321685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" name="图片 101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69440" y="1161415"/>
            <a:ext cx="8453755" cy="4756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28895" y="2866390"/>
            <a:ext cx="1933575" cy="16002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3744595" y="6050915"/>
            <a:ext cx="4789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把天线放在地上进行观测，考虑噪声</a:t>
            </a:r>
            <a:r>
              <a:rPr lang="zh-CN" altLang="en-US"/>
              <a:t>的来源</a:t>
            </a:r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924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924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3924"/>
  <p:tag name="KSO_WM_TEMPLATE_THUMBS_INDEX" val="1、4、5、6、7、8、9、10、11、12、13"/>
</p:tagLst>
</file>

<file path=ppt/tags/tag145.xml><?xml version="1.0" encoding="utf-8"?>
<p:tagLst xmlns:p="http://schemas.openxmlformats.org/presentationml/2006/main">
  <p:tag name="KSO_WM_UNIT_ISCONTENTSTITLE" val="0"/>
  <p:tag name="KSO_WM_UNIT_PRESET_TEXT" val="马卡龙味的冬天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924_1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NUMDGMTITLE" val="0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SLIDE_ID" val="custom20203924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3924"/>
  <p:tag name="KSO_WM_SLIDE_LAYOUT" val="a"/>
  <p:tag name="KSO_WM_SLIDE_LAYOUT_CNT" val="1"/>
  <p:tag name="KSO_WM_TEMPLATE_THUMBS_INDEX" val="1、4、5、6、7、8、9、10、11、12、13、15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57.xml><?xml version="1.0" encoding="utf-8"?>
<p:tagLst xmlns:p="http://schemas.openxmlformats.org/presentationml/2006/main">
  <p:tag name="KSO_WM_UNIT_PLACING_PICTURE_USER_VIEWPORT" val="{&quot;height&quot;:4061,&quot;width&quot;:5730}"/>
  <p:tag name="KSO_WM_BEAUTIFY_FLAG" val=""/>
</p:tagLst>
</file>

<file path=ppt/tags/tag158.xml><?xml version="1.0" encoding="utf-8"?>
<p:tagLst xmlns:p="http://schemas.openxmlformats.org/presentationml/2006/main">
  <p:tag name="KSO_WM_UNIT_PLACING_PICTURE_USER_VIEWPORT" val="{&quot;height&quot;:12405,&quot;width&quot;:16890}"/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commondata" val="eyJoZGlkIjoiMDk3Y2U0Y2IwMDg3ZGI1OGM5M2JjMTc4ODIwYjBjNGIifQ==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原谅">
      <a:dk1>
        <a:srgbClr val="000000"/>
      </a:dk1>
      <a:lt1>
        <a:srgbClr val="FFFFFF"/>
      </a:lt1>
      <a:dk2>
        <a:srgbClr val="E6F0E1"/>
      </a:dk2>
      <a:lt2>
        <a:srgbClr val="FFFFFF"/>
      </a:lt2>
      <a:accent1>
        <a:srgbClr val="76A485"/>
      </a:accent1>
      <a:accent2>
        <a:srgbClr val="80A37F"/>
      </a:accent2>
      <a:accent3>
        <a:srgbClr val="8AA17B"/>
      </a:accent3>
      <a:accent4>
        <a:srgbClr val="93A078"/>
      </a:accent4>
      <a:accent5>
        <a:srgbClr val="9C9E76"/>
      </a:accent5>
      <a:accent6>
        <a:srgbClr val="A49C76"/>
      </a:accent6>
      <a:hlink>
        <a:srgbClr val="BFBFBF"/>
      </a:hlink>
      <a:folHlink>
        <a:srgbClr val="BFBFB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1070</Words>
  <Application>WPS 演示</Application>
  <PresentationFormat>宽屏</PresentationFormat>
  <Paragraphs>121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汉仪旗黑-85S</vt:lpstr>
      <vt:lpstr>黑体</vt:lpstr>
      <vt:lpstr>Viner Hand ITC</vt:lpstr>
      <vt:lpstr>Wingdings</vt:lpstr>
      <vt:lpstr>Cambria Math</vt:lpstr>
      <vt:lpstr>Arial Unicode MS</vt:lpstr>
      <vt:lpstr>Calibri</vt:lpstr>
      <vt:lpstr>1_Office 主题​​</vt:lpstr>
      <vt:lpstr>Equation.KSEE3</vt:lpstr>
      <vt:lpstr>Equation.KSEE3</vt:lpstr>
      <vt:lpstr>Equation.KSEE3</vt:lpstr>
      <vt:lpstr>Equation.KSEE3</vt:lpstr>
      <vt:lpstr>Equation.KSEE3</vt:lpstr>
      <vt:lpstr>业余射电天文——天线介绍</vt:lpstr>
      <vt:lpstr>目录</vt:lpstr>
      <vt:lpstr>1420MHZ常用天线</vt:lpstr>
      <vt:lpstr>天线方向图——简介</vt:lpstr>
      <vt:lpstr>天线方向图——简介</vt:lpstr>
      <vt:lpstr>天线方向图——简介</vt:lpstr>
      <vt:lpstr>天线方向图——增益</vt:lpstr>
      <vt:lpstr>天线方向图——引入的噪声</vt:lpstr>
      <vt:lpstr>天线方向图——引入的噪声</vt:lpstr>
      <vt:lpstr>天线方向图——引入的噪声</vt:lpstr>
      <vt:lpstr>天线方向图——引入的噪声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BI6MHT</dc:creator>
  <cp:lastModifiedBy>一起上学去</cp:lastModifiedBy>
  <cp:revision>56</cp:revision>
  <dcterms:created xsi:type="dcterms:W3CDTF">2023-11-26T07:34:00Z</dcterms:created>
  <dcterms:modified xsi:type="dcterms:W3CDTF">2023-12-02T10:20:52Z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942D93AB6B9B4EB6A8595AEE6BBA05E3_12</vt:lpwstr>
  </property>
  <property fmtid="{D5CDD505-2E9C-101B-9397-08002B2CF9AE}" pid="3" name="KSOProductBuildVer">
    <vt:lpwstr>2052-12.1.0.15990</vt:lpwstr>
  </property>
</Properties>
</file>