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8" r:id="rId3"/>
    <p:sldId id="308" r:id="rId4"/>
    <p:sldId id="310" r:id="rId5"/>
    <p:sldId id="319" r:id="rId6"/>
    <p:sldId id="321" r:id="rId7"/>
    <p:sldId id="323" r:id="rId9"/>
    <p:sldId id="320" r:id="rId10"/>
    <p:sldId id="325" r:id="rId11"/>
    <p:sldId id="322" r:id="rId12"/>
    <p:sldId id="327" r:id="rId13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gs" Target="tags/tag213.xml"/><Relationship Id="rId17" Type="http://schemas.openxmlformats.org/officeDocument/2006/relationships/commentAuthors" Target="commentAuthors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4.xml"/><Relationship Id="rId7" Type="http://schemas.openxmlformats.org/officeDocument/2006/relationships/tags" Target="../tags/tag3.xml"/><Relationship Id="rId6" Type="http://schemas.openxmlformats.org/officeDocument/2006/relationships/image" Target="file:///F:\Lets_Create/pic_temp/pic_s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7" Type="http://schemas.openxmlformats.org/officeDocument/2006/relationships/tags" Target="../tags/tag9.xml"/><Relationship Id="rId16" Type="http://schemas.openxmlformats.org/officeDocument/2006/relationships/tags" Target="../tags/tag8.xml"/><Relationship Id="rId15" Type="http://schemas.openxmlformats.org/officeDocument/2006/relationships/tags" Target="../tags/tag7.xml"/><Relationship Id="rId14" Type="http://schemas.openxmlformats.org/officeDocument/2006/relationships/tags" Target="../tags/tag6.xml"/><Relationship Id="rId13" Type="http://schemas.openxmlformats.org/officeDocument/2006/relationships/image" Target="file:///F:\Lets_Create/pic_temp/0_pic_quater_right_up.png" TargetMode="External"/><Relationship Id="rId12" Type="http://schemas.openxmlformats.org/officeDocument/2006/relationships/image" Target="../media/image4.png"/><Relationship Id="rId11" Type="http://schemas.openxmlformats.org/officeDocument/2006/relationships/tags" Target="../tags/tag5.xml"/><Relationship Id="rId10" Type="http://schemas.openxmlformats.org/officeDocument/2006/relationships/image" Target="file:///C:\Users\Administrator\Desktop\&#32032;&#26448;&#20998;&#31867;\&#29980;&#21697;&#32032;&#26448;\&#20027;&#39064;\&#22270;&#29255;80.png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Administrator\Desktop\&#32032;&#26448;&#20998;&#31867;\&#29980;&#21697;&#32032;&#26448;\&#20027;&#39064;\&#22270;&#29255;80.png" TargetMode="External"/><Relationship Id="rId8" Type="http://schemas.openxmlformats.org/officeDocument/2006/relationships/image" Target="../media/image3.png"/><Relationship Id="rId7" Type="http://schemas.openxmlformats.org/officeDocument/2006/relationships/tags" Target="../tags/tag71.xml"/><Relationship Id="rId6" Type="http://schemas.openxmlformats.org/officeDocument/2006/relationships/image" Target="file:///F:\Lets_Create/pic_temp/pic_s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70.xml"/><Relationship Id="rId3" Type="http://schemas.openxmlformats.org/officeDocument/2006/relationships/image" Target="../media/image1.png"/><Relationship Id="rId2" Type="http://schemas.openxmlformats.org/officeDocument/2006/relationships/tags" Target="../tags/tag69.xml"/><Relationship Id="rId18" Type="http://schemas.openxmlformats.org/officeDocument/2006/relationships/tags" Target="../tags/tag78.xml"/><Relationship Id="rId17" Type="http://schemas.openxmlformats.org/officeDocument/2006/relationships/tags" Target="../tags/tag77.xml"/><Relationship Id="rId16" Type="http://schemas.openxmlformats.org/officeDocument/2006/relationships/tags" Target="../tags/tag76.xml"/><Relationship Id="rId15" Type="http://schemas.openxmlformats.org/officeDocument/2006/relationships/tags" Target="../tags/tag75.xml"/><Relationship Id="rId14" Type="http://schemas.openxmlformats.org/officeDocument/2006/relationships/tags" Target="../tags/tag74.xml"/><Relationship Id="rId13" Type="http://schemas.openxmlformats.org/officeDocument/2006/relationships/tags" Target="../tags/tag73.xml"/><Relationship Id="rId12" Type="http://schemas.openxmlformats.org/officeDocument/2006/relationships/image" Target="file:///F:\Lets_Create/pic_temp/0_pic_quater_right_up.png" TargetMode="External"/><Relationship Id="rId11" Type="http://schemas.openxmlformats.org/officeDocument/2006/relationships/image" Target="../media/image4.png"/><Relationship Id="rId10" Type="http://schemas.openxmlformats.org/officeDocument/2006/relationships/tags" Target="../tags/tag7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image" Target="file:///F:\Lets_Create/pic_temp/1_pic_quater_left_down.png" TargetMode="External"/><Relationship Id="rId6" Type="http://schemas.openxmlformats.org/officeDocument/2006/relationships/image" Target="../media/image8.png"/><Relationship Id="rId5" Type="http://schemas.openxmlformats.org/officeDocument/2006/relationships/tags" Target="../tags/tag80.xml"/><Relationship Id="rId4" Type="http://schemas.openxmlformats.org/officeDocument/2006/relationships/image" Target="file:///F:\Lets_Create/pic_temp/0_pic_quater_right_up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79.xml"/><Relationship Id="rId11" Type="http://schemas.openxmlformats.org/officeDocument/2006/relationships/tags" Target="../tags/tag84.xml"/><Relationship Id="rId10" Type="http://schemas.openxmlformats.org/officeDocument/2006/relationships/tags" Target="../tags/tag83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image" Target="file:///F:\Lets_Create/pic_temp/1_pic_quater_left_down.png" TargetMode="External"/><Relationship Id="rId7" Type="http://schemas.openxmlformats.org/officeDocument/2006/relationships/image" Target="../media/image10.png"/><Relationship Id="rId6" Type="http://schemas.openxmlformats.org/officeDocument/2006/relationships/tags" Target="../tags/tag87.xml"/><Relationship Id="rId5" Type="http://schemas.openxmlformats.org/officeDocument/2006/relationships/image" Target="file:///F:\Lets_Create/pic_temp/0_pic_quater_right_up.png" TargetMode="External"/><Relationship Id="rId4" Type="http://schemas.openxmlformats.org/officeDocument/2006/relationships/image" Target="../media/image9.png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3" Type="http://schemas.openxmlformats.org/officeDocument/2006/relationships/tags" Target="../tags/tag92.xml"/><Relationship Id="rId12" Type="http://schemas.openxmlformats.org/officeDocument/2006/relationships/tags" Target="../tags/tag91.xml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image" Target="file:///F:\Lets_Create/pic_temp/1_pic_quater_left_down.png" TargetMode="External"/><Relationship Id="rId7" Type="http://schemas.openxmlformats.org/officeDocument/2006/relationships/image" Target="../media/image12.png"/><Relationship Id="rId6" Type="http://schemas.openxmlformats.org/officeDocument/2006/relationships/tags" Target="../tags/tag95.xml"/><Relationship Id="rId5" Type="http://schemas.openxmlformats.org/officeDocument/2006/relationships/image" Target="file:///F:\Lets_Create/pic_temp/0_pic_quater_right_up.png" TargetMode="External"/><Relationship Id="rId4" Type="http://schemas.openxmlformats.org/officeDocument/2006/relationships/image" Target="../media/image11.png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4" Type="http://schemas.openxmlformats.org/officeDocument/2006/relationships/tags" Target="../tags/tag101.xml"/><Relationship Id="rId13" Type="http://schemas.openxmlformats.org/officeDocument/2006/relationships/tags" Target="../tags/tag100.xml"/><Relationship Id="rId12" Type="http://schemas.openxmlformats.org/officeDocument/2006/relationships/tags" Target="../tags/tag99.xml"/><Relationship Id="rId11" Type="http://schemas.openxmlformats.org/officeDocument/2006/relationships/tags" Target="../tags/tag98.xml"/><Relationship Id="rId10" Type="http://schemas.openxmlformats.org/officeDocument/2006/relationships/tags" Target="../tags/tag97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image" Target="file:///F:\Lets_Create/pic_temp/1_pic_quater_left_down.png" TargetMode="External"/><Relationship Id="rId7" Type="http://schemas.openxmlformats.org/officeDocument/2006/relationships/image" Target="../media/image13.png"/><Relationship Id="rId6" Type="http://schemas.openxmlformats.org/officeDocument/2006/relationships/tags" Target="../tags/tag104.xml"/><Relationship Id="rId5" Type="http://schemas.openxmlformats.org/officeDocument/2006/relationships/image" Target="file:///F:\Lets_Create/pic_temp/0_pic_quater_right_up.png" TargetMode="External"/><Relationship Id="rId4" Type="http://schemas.openxmlformats.org/officeDocument/2006/relationships/image" Target="../media/image4.png"/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4" Type="http://schemas.openxmlformats.org/officeDocument/2006/relationships/tags" Target="../tags/tag110.xml"/><Relationship Id="rId13" Type="http://schemas.openxmlformats.org/officeDocument/2006/relationships/tags" Target="../tags/tag109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14.xml"/><Relationship Id="rId8" Type="http://schemas.openxmlformats.org/officeDocument/2006/relationships/image" Target="file:///F:\Lets_Create/pic_temp/1_pic_quater_left_down.png" TargetMode="External"/><Relationship Id="rId7" Type="http://schemas.openxmlformats.org/officeDocument/2006/relationships/image" Target="../media/image13.png"/><Relationship Id="rId6" Type="http://schemas.openxmlformats.org/officeDocument/2006/relationships/tags" Target="../tags/tag113.xml"/><Relationship Id="rId5" Type="http://schemas.openxmlformats.org/officeDocument/2006/relationships/image" Target="file:///F:\Lets_Create/pic_temp/0_pic_quater_right_up.png" TargetMode="External"/><Relationship Id="rId4" Type="http://schemas.openxmlformats.org/officeDocument/2006/relationships/image" Target="../media/image4.png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4" Type="http://schemas.openxmlformats.org/officeDocument/2006/relationships/tags" Target="../tags/tag119.xml"/><Relationship Id="rId13" Type="http://schemas.openxmlformats.org/officeDocument/2006/relationships/tags" Target="../tags/tag118.xml"/><Relationship Id="rId12" Type="http://schemas.openxmlformats.org/officeDocument/2006/relationships/tags" Target="../tags/tag117.xml"/><Relationship Id="rId11" Type="http://schemas.openxmlformats.org/officeDocument/2006/relationships/tags" Target="../tags/tag116.xml"/><Relationship Id="rId10" Type="http://schemas.openxmlformats.org/officeDocument/2006/relationships/tags" Target="../tags/tag115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image" Target="file:///F:\Lets_Create/pic_temp/1_pic_quater_left_down.png" TargetMode="External"/><Relationship Id="rId7" Type="http://schemas.openxmlformats.org/officeDocument/2006/relationships/image" Target="../media/image13.png"/><Relationship Id="rId6" Type="http://schemas.openxmlformats.org/officeDocument/2006/relationships/tags" Target="../tags/tag122.xml"/><Relationship Id="rId5" Type="http://schemas.openxmlformats.org/officeDocument/2006/relationships/image" Target="file:///F:\Lets_Create/pic_temp/0_pic_quater_right_up.png" TargetMode="External"/><Relationship Id="rId4" Type="http://schemas.openxmlformats.org/officeDocument/2006/relationships/image" Target="../media/image14.png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6" Type="http://schemas.openxmlformats.org/officeDocument/2006/relationships/tags" Target="../tags/tag130.xml"/><Relationship Id="rId15" Type="http://schemas.openxmlformats.org/officeDocument/2006/relationships/tags" Target="../tags/tag129.xml"/><Relationship Id="rId14" Type="http://schemas.openxmlformats.org/officeDocument/2006/relationships/tags" Target="../tags/tag128.xml"/><Relationship Id="rId13" Type="http://schemas.openxmlformats.org/officeDocument/2006/relationships/tags" Target="../tags/tag127.xml"/><Relationship Id="rId12" Type="http://schemas.openxmlformats.org/officeDocument/2006/relationships/tags" Target="../tags/tag126.xml"/><Relationship Id="rId11" Type="http://schemas.openxmlformats.org/officeDocument/2006/relationships/tags" Target="../tags/tag125.xml"/><Relationship Id="rId10" Type="http://schemas.openxmlformats.org/officeDocument/2006/relationships/tags" Target="../tags/tag124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image" Target="file:///F:\Lets_Create/pic_temp/1_pic_quater_left_down.png" TargetMode="External"/><Relationship Id="rId7" Type="http://schemas.openxmlformats.org/officeDocument/2006/relationships/image" Target="../media/image16.png"/><Relationship Id="rId6" Type="http://schemas.openxmlformats.org/officeDocument/2006/relationships/tags" Target="../tags/tag133.xml"/><Relationship Id="rId5" Type="http://schemas.openxmlformats.org/officeDocument/2006/relationships/image" Target="file:///F:\Lets_Create/pic_temp/0_pic_quater_right_up.png" TargetMode="External"/><Relationship Id="rId4" Type="http://schemas.openxmlformats.org/officeDocument/2006/relationships/image" Target="../media/image15.png"/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3" Type="http://schemas.openxmlformats.org/officeDocument/2006/relationships/tags" Target="../tags/tag138.xml"/><Relationship Id="rId12" Type="http://schemas.openxmlformats.org/officeDocument/2006/relationships/tags" Target="../tags/tag137.xml"/><Relationship Id="rId11" Type="http://schemas.openxmlformats.org/officeDocument/2006/relationships/tags" Target="../tags/tag136.xml"/><Relationship Id="rId10" Type="http://schemas.openxmlformats.org/officeDocument/2006/relationships/tags" Target="../tags/tag135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17.xml"/><Relationship Id="rId7" Type="http://schemas.openxmlformats.org/officeDocument/2006/relationships/image" Target="file:///F:\Lets_Create/pic_temp/pic_half_left.png" TargetMode="External"/><Relationship Id="rId6" Type="http://schemas.openxmlformats.org/officeDocument/2006/relationships/image" Target="../media/image5.png"/><Relationship Id="rId5" Type="http://schemas.openxmlformats.org/officeDocument/2006/relationships/tags" Target="../tags/tag16.xml"/><Relationship Id="rId4" Type="http://schemas.openxmlformats.org/officeDocument/2006/relationships/image" Target="file:///F:\Lets_Create/pic_temp/pic_sup.png" TargetMode="External"/><Relationship Id="rId3" Type="http://schemas.openxmlformats.org/officeDocument/2006/relationships/image" Target="../media/image2.png"/><Relationship Id="rId20" Type="http://schemas.openxmlformats.org/officeDocument/2006/relationships/tags" Target="../tags/tag26.xml"/><Relationship Id="rId2" Type="http://schemas.openxmlformats.org/officeDocument/2006/relationships/tags" Target="../tags/tag15.xml"/><Relationship Id="rId19" Type="http://schemas.openxmlformats.org/officeDocument/2006/relationships/tags" Target="../tags/tag25.xml"/><Relationship Id="rId18" Type="http://schemas.openxmlformats.org/officeDocument/2006/relationships/tags" Target="../tags/tag24.xml"/><Relationship Id="rId17" Type="http://schemas.openxmlformats.org/officeDocument/2006/relationships/tags" Target="../tags/tag23.xml"/><Relationship Id="rId16" Type="http://schemas.openxmlformats.org/officeDocument/2006/relationships/tags" Target="../tags/tag22.xml"/><Relationship Id="rId15" Type="http://schemas.openxmlformats.org/officeDocument/2006/relationships/tags" Target="../tags/tag2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image" Target="../media/image1.png"/><Relationship Id="rId11" Type="http://schemas.openxmlformats.org/officeDocument/2006/relationships/tags" Target="../tags/tag18.xml"/><Relationship Id="rId10" Type="http://schemas.openxmlformats.org/officeDocument/2006/relationships/image" Target="file:///F:\Lets_Create/pic_temp/pic_half_right.png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tags" Target="../tags/tag39.xml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tags" Target="../tags/tag44.xml"/><Relationship Id="rId7" Type="http://schemas.openxmlformats.org/officeDocument/2006/relationships/image" Target="../media/image7.png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image" Target="file:///F:\Lets_Create/pic_temp/pic_s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41.xml"/><Relationship Id="rId18" Type="http://schemas.openxmlformats.org/officeDocument/2006/relationships/tags" Target="../tags/tag50.xml"/><Relationship Id="rId17" Type="http://schemas.openxmlformats.org/officeDocument/2006/relationships/tags" Target="../tags/tag49.xml"/><Relationship Id="rId16" Type="http://schemas.openxmlformats.org/officeDocument/2006/relationships/tags" Target="../tags/tag48.xml"/><Relationship Id="rId15" Type="http://schemas.openxmlformats.org/officeDocument/2006/relationships/tags" Target="../tags/tag47.xml"/><Relationship Id="rId14" Type="http://schemas.openxmlformats.org/officeDocument/2006/relationships/image" Target="file:///F:\Lets_Create/pic_temp/0_pic_quater_right_up.png" TargetMode="External"/><Relationship Id="rId13" Type="http://schemas.openxmlformats.org/officeDocument/2006/relationships/image" Target="../media/image4.png"/><Relationship Id="rId12" Type="http://schemas.openxmlformats.org/officeDocument/2006/relationships/tags" Target="../tags/tag46.xml"/><Relationship Id="rId11" Type="http://schemas.openxmlformats.org/officeDocument/2006/relationships/image" Target="file:///C:\Users\Administrator\Desktop\&#32032;&#26448;&#20998;&#31867;\&#29980;&#21697;&#32032;&#26448;\&#20027;&#39064;\&#22270;&#29255;80.png" TargetMode="External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5400000">
            <a:off x="6353025" y="453390"/>
            <a:ext cx="4245910" cy="621030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4"/>
            </p:custDataLst>
          </p:nvPr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>
            <p:custDataLst>
              <p:tags r:id="rId7"/>
            </p:custDataLst>
          </p:nvPr>
        </p:nvSpPr>
        <p:spPr>
          <a:xfrm>
            <a:off x="5826760" y="1835150"/>
            <a:ext cx="5278120" cy="3446780"/>
          </a:xfrm>
          <a:prstGeom prst="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ln>
            <a:noFill/>
          </a:ln>
          <a:effectLst>
            <a:outerShdw blurRad="762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/>
          <p:cNvPicPr/>
          <p:nvPr userDrawn="1">
            <p:custDataLst>
              <p:tags r:id="rId8"/>
            </p:custDataLst>
          </p:nvPr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881226"/>
            <a:ext cx="5486400" cy="5095548"/>
          </a:xfrm>
          <a:prstGeom prst="rect">
            <a:avLst/>
          </a:prstGeom>
        </p:spPr>
      </p:pic>
      <p:pic>
        <p:nvPicPr>
          <p:cNvPr id="11" name="图片 10"/>
          <p:cNvPicPr/>
          <p:nvPr userDrawn="1">
            <p:custDataLst>
              <p:tags r:id="rId11"/>
            </p:custDataLst>
          </p:nvPr>
        </p:nvPicPr>
        <p:blipFill>
          <a:blip r:embed="rId12" r:link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-66675"/>
            <a:ext cx="1143000" cy="127958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4"/>
            </p:custDataLst>
          </p:nvPr>
        </p:nvSpPr>
        <p:spPr>
          <a:xfrm>
            <a:off x="5844178" y="2117549"/>
            <a:ext cx="5222240" cy="2881982"/>
          </a:xfrm>
        </p:spPr>
        <p:txBody>
          <a:bodyPr lIns="90000" tIns="46800" rIns="90000" bIns="46800" anchor="ctr" anchorCtr="0">
            <a:normAutofit/>
          </a:bodyPr>
          <a:lstStyle>
            <a:lvl1pPr algn="ctr">
              <a:defRPr sz="4400" spc="600" baseline="0">
                <a:solidFill>
                  <a:schemeClr val="bg2"/>
                </a:solidFill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5400000">
            <a:off x="1602740" y="595630"/>
            <a:ext cx="4245610" cy="6210300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4"/>
            </p:custDataLst>
          </p:nvPr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7"/>
            </p:custDataLst>
          </p:nvPr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900" y="881226"/>
            <a:ext cx="5486400" cy="5095548"/>
          </a:xfrm>
          <a:prstGeom prst="rect">
            <a:avLst/>
          </a:prstGeom>
        </p:spPr>
      </p:pic>
      <p:pic>
        <p:nvPicPr>
          <p:cNvPr id="9" name="图片 8"/>
          <p:cNvPicPr/>
          <p:nvPr userDrawn="1">
            <p:custDataLst>
              <p:tags r:id="rId10"/>
            </p:custDataLst>
          </p:nvPr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3000" cy="1279585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13"/>
            </p:custDataLst>
          </p:nvPr>
        </p:nvSpPr>
        <p:spPr>
          <a:xfrm>
            <a:off x="1086485" y="1977390"/>
            <a:ext cx="5278120" cy="3446780"/>
          </a:xfrm>
          <a:prstGeom prst="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ln>
            <a:noFill/>
          </a:ln>
          <a:effectLst>
            <a:outerShdw blurRad="762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4"/>
            </p:custDataLst>
          </p:nvPr>
        </p:nvSpPr>
        <p:spPr>
          <a:xfrm>
            <a:off x="1086486" y="2933701"/>
            <a:ext cx="5278120" cy="1036348"/>
          </a:xfrm>
        </p:spPr>
        <p:txBody>
          <a:bodyPr vert="horz" lIns="90000" tIns="46800" rIns="90000" bIns="4680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all" spc="6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3" hasCustomPrompt="1"/>
            <p:custDataLst>
              <p:tags r:id="rId18"/>
            </p:custDataLst>
          </p:nvPr>
        </p:nvSpPr>
        <p:spPr>
          <a:xfrm>
            <a:off x="1086168" y="4006850"/>
            <a:ext cx="5278120" cy="831850"/>
          </a:xfrm>
        </p:spPr>
        <p:txBody>
          <a:bodyPr lIns="46800" tIns="46800" rIns="90000" bIns="46800">
            <a:norm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5" y="5578475"/>
            <a:ext cx="1143000" cy="1279525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90" y="5740400"/>
            <a:ext cx="1088390" cy="11176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8"/>
            </p:custDataLst>
          </p:nvPr>
        </p:nvSpPr>
        <p:spPr/>
        <p:txBody>
          <a:bodyPr/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1"/>
            </p:custDataLst>
          </p:nvPr>
        </p:nvSpPr>
        <p:spPr>
          <a:xfrm>
            <a:off x="8553450" y="6349833"/>
            <a:ext cx="2700000" cy="3168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053" y="304775"/>
            <a:ext cx="11607893" cy="62484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en-US" altLang="zh-CN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Viner Hand ITC" panose="03070502030502020203" charset="0"/>
              <a:sym typeface="+mn-ea"/>
            </a:endParaRPr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" y="34925"/>
            <a:ext cx="1175385" cy="1214120"/>
          </a:xfrm>
          <a:prstGeom prst="rect">
            <a:avLst/>
          </a:prstGeom>
        </p:spPr>
      </p:pic>
      <p:pic>
        <p:nvPicPr>
          <p:cNvPr id="11" name="图片 10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230" y="5240655"/>
            <a:ext cx="1588770" cy="161734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281600" y="1249200"/>
            <a:ext cx="9626400" cy="723600"/>
          </a:xfrm>
        </p:spPr>
        <p:txBody>
          <a:bodyPr wrap="square" anchor="ctr">
            <a:normAutofit/>
          </a:bodyPr>
          <a:lstStyle>
            <a:lvl1pPr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1281113" y="2163600"/>
            <a:ext cx="9626600" cy="3445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baseline="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sym typeface="+mn-ea"/>
            </a:endParaRPr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330" y="-147955"/>
            <a:ext cx="1035050" cy="1095375"/>
          </a:xfrm>
          <a:prstGeom prst="rect">
            <a:avLst/>
          </a:prstGeom>
        </p:spPr>
      </p:pic>
      <p:pic>
        <p:nvPicPr>
          <p:cNvPr id="13" name="图片 12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" y="5447030"/>
            <a:ext cx="1360805" cy="131318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5101200" y="769938"/>
            <a:ext cx="6480000" cy="5087937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sym typeface="+mn-ea"/>
            </a:endParaRPr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4130"/>
            <a:ext cx="1143000" cy="1279525"/>
          </a:xfrm>
          <a:prstGeom prst="rect">
            <a:avLst/>
          </a:prstGeom>
        </p:spPr>
      </p:pic>
      <p:pic>
        <p:nvPicPr>
          <p:cNvPr id="13" name="图片 12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210" y="104775"/>
            <a:ext cx="1143000" cy="11176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612000" y="1659600"/>
            <a:ext cx="10975975" cy="828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12775" y="2808000"/>
            <a:ext cx="10965600" cy="34308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sym typeface="+mn-ea"/>
            </a:endParaRPr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085"/>
            <a:ext cx="1143000" cy="1279525"/>
          </a:xfrm>
          <a:prstGeom prst="rect">
            <a:avLst/>
          </a:prstGeom>
        </p:spPr>
      </p:pic>
      <p:pic>
        <p:nvPicPr>
          <p:cNvPr id="13" name="图片 12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370" y="116840"/>
            <a:ext cx="1143000" cy="11176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4800" y="669600"/>
            <a:ext cx="10976400" cy="565200"/>
          </a:xfrm>
        </p:spPr>
        <p:txBody>
          <a:bodyPr wrap="square" anchor="ctr">
            <a:normAutofit/>
          </a:bodyPr>
          <a:lstStyle>
            <a:lvl1pPr algn="ctr"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604837" y="1681200"/>
            <a:ext cx="10990800" cy="321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4"/>
            </p:custDataLst>
          </p:nvPr>
        </p:nvSpPr>
        <p:spPr>
          <a:xfrm>
            <a:off x="594000" y="5180400"/>
            <a:ext cx="11001600" cy="1011600"/>
          </a:xfrm>
        </p:spPr>
        <p:txBody>
          <a:bodyPr wrap="square">
            <a:normAutofit/>
          </a:bodyPr>
          <a:lstStyle>
            <a:lvl1pPr marL="0" indent="0">
              <a:buNone/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en-US" altLang="zh-CN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Viner Hand ITC" panose="03070502030502020203" charset="0"/>
              <a:sym typeface="+mn-ea"/>
            </a:endParaRPr>
          </a:p>
        </p:txBody>
      </p:sp>
      <p:pic>
        <p:nvPicPr>
          <p:cNvPr id="14" name="图片 13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390" y="0"/>
            <a:ext cx="816610" cy="914400"/>
          </a:xfrm>
          <a:prstGeom prst="rect">
            <a:avLst/>
          </a:prstGeom>
        </p:spPr>
      </p:pic>
      <p:pic>
        <p:nvPicPr>
          <p:cNvPr id="15" name="图片 14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" y="5598160"/>
            <a:ext cx="1143000" cy="11176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579600" y="1663200"/>
            <a:ext cx="53424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3"/>
            </p:custDataLst>
          </p:nvPr>
        </p:nvSpPr>
        <p:spPr>
          <a:xfrm>
            <a:off x="6242400" y="1663200"/>
            <a:ext cx="53676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4"/>
            </p:custDataLst>
          </p:nvPr>
        </p:nvSpPr>
        <p:spPr>
          <a:xfrm>
            <a:off x="572400" y="4816800"/>
            <a:ext cx="53424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5"/>
            </p:custDataLst>
          </p:nvPr>
        </p:nvSpPr>
        <p:spPr>
          <a:xfrm>
            <a:off x="6253200" y="4813200"/>
            <a:ext cx="53676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579600" y="237600"/>
            <a:ext cx="11037600" cy="44196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sym typeface="+mn-ea"/>
            </a:endParaRPr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57730" cy="2415540"/>
          </a:xfrm>
          <a:prstGeom prst="rect">
            <a:avLst/>
          </a:prstGeom>
        </p:spPr>
      </p:pic>
      <p:pic>
        <p:nvPicPr>
          <p:cNvPr id="11" name="图片 10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270" y="4748530"/>
            <a:ext cx="2157730" cy="21094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522800" y="1339200"/>
            <a:ext cx="9144000" cy="2386800"/>
          </a:xfrm>
        </p:spPr>
        <p:txBody>
          <a:bodyPr wrap="square" anchor="b">
            <a:normAutofit/>
          </a:bodyPr>
          <a:lstStyle>
            <a:lvl1pPr algn="ctr">
              <a:defRPr sz="60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522413" y="3862800"/>
            <a:ext cx="9144000" cy="1656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090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0"/>
            <a:ext cx="2189788" cy="4064000"/>
          </a:xfrm>
          <a:prstGeom prst="rect">
            <a:avLst/>
          </a:prstGeom>
        </p:spPr>
      </p:pic>
      <p:pic>
        <p:nvPicPr>
          <p:cNvPr id="9" name="图片 8"/>
          <p:cNvPicPr/>
          <p:nvPr userDrawn="1">
            <p:custDataLst>
              <p:tags r:id="rId8"/>
            </p:custDataLst>
          </p:nvPr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212" y="1397000"/>
            <a:ext cx="2189788" cy="4064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 rotWithShape="1">
          <a:blip r:embed="rId12"/>
          <a:srcRect/>
          <a:stretch>
            <a:fillRect/>
          </a:stretch>
        </p:blipFill>
        <p:spPr>
          <a:xfrm rot="5400000">
            <a:off x="3960345" y="488950"/>
            <a:ext cx="4245910" cy="6210300"/>
          </a:xfrm>
          <a:prstGeom prst="rect">
            <a:avLst/>
          </a:prstGeom>
        </p:spPr>
      </p:pic>
      <p:sp>
        <p:nvSpPr>
          <p:cNvPr id="11" name="矩形 10"/>
          <p:cNvSpPr/>
          <p:nvPr userDrawn="1">
            <p:custDataLst>
              <p:tags r:id="rId13"/>
            </p:custDataLst>
          </p:nvPr>
        </p:nvSpPr>
        <p:spPr>
          <a:xfrm>
            <a:off x="3444240" y="1870710"/>
            <a:ext cx="5278120" cy="3446780"/>
          </a:xfrm>
          <a:prstGeom prst="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ln>
            <a:noFill/>
          </a:ln>
          <a:effectLst>
            <a:outerShdw blurRad="762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>
            <p:custDataLst>
              <p:tags r:id="rId14"/>
            </p:custDataLst>
          </p:nvPr>
        </p:nvSpPr>
        <p:spPr>
          <a:xfrm>
            <a:off x="5788025" y="2439035"/>
            <a:ext cx="723265" cy="758190"/>
          </a:xfrm>
          <a:prstGeom prst="ellipse">
            <a:avLst/>
          </a:prstGeom>
          <a:solidFill>
            <a:srgbClr val="C8D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>
            <p:custDataLst>
              <p:tags r:id="rId15"/>
            </p:custDataLst>
          </p:nvPr>
        </p:nvSpPr>
        <p:spPr>
          <a:xfrm>
            <a:off x="4029075" y="2238375"/>
            <a:ext cx="1355090" cy="1377950"/>
          </a:xfrm>
          <a:prstGeom prst="ellipse">
            <a:avLst/>
          </a:prstGeom>
          <a:noFill/>
          <a:ln>
            <a:solidFill>
              <a:srgbClr val="EEF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>
            <p:custDataLst>
              <p:tags r:id="rId16"/>
            </p:custDataLst>
          </p:nvPr>
        </p:nvSpPr>
        <p:spPr>
          <a:xfrm>
            <a:off x="5157470" y="2658110"/>
            <a:ext cx="1068705" cy="1044575"/>
          </a:xfrm>
          <a:prstGeom prst="ellipse">
            <a:avLst/>
          </a:prstGeom>
          <a:noFill/>
          <a:ln>
            <a:solidFill>
              <a:srgbClr val="EEF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7"/>
            </p:custDataLst>
          </p:nvPr>
        </p:nvSpPr>
        <p:spPr>
          <a:xfrm>
            <a:off x="3444241" y="3630930"/>
            <a:ext cx="5278120" cy="75819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4000" b="0" u="none" strike="noStrike" kern="1200" cap="none" spc="300" normalizeH="0" baseline="0">
                <a:solidFill>
                  <a:schemeClr val="bg2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090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090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090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5"/>
            </p:custDataLst>
          </p:nvPr>
        </p:nvSpPr>
        <p:spPr>
          <a:xfrm>
            <a:off x="4876800" y="0"/>
            <a:ext cx="7315200" cy="6858000"/>
          </a:xfrm>
          <a:prstGeom prst="rect">
            <a:avLst/>
          </a:prstGeom>
          <a:solidFill>
            <a:srgbClr val="E6F0E1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rot="5400000">
            <a:off x="5437505" y="94615"/>
            <a:ext cx="6193155" cy="6667500"/>
          </a:xfrm>
          <a:prstGeom prst="rect">
            <a:avLst/>
          </a:prstGeom>
        </p:spPr>
      </p:pic>
      <p:sp>
        <p:nvSpPr>
          <p:cNvPr id="9" name="矩形 8"/>
          <p:cNvSpPr/>
          <p:nvPr userDrawn="1">
            <p:custDataLst>
              <p:tags r:id="rId8"/>
            </p:custDataLst>
          </p:nvPr>
        </p:nvSpPr>
        <p:spPr>
          <a:xfrm>
            <a:off x="5687060" y="928370"/>
            <a:ext cx="5671185" cy="4984750"/>
          </a:xfrm>
          <a:prstGeom prst="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ln>
            <a:noFill/>
          </a:ln>
          <a:effectLst>
            <a:outerShdw blurRad="762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</a:endParaRPr>
          </a:p>
        </p:txBody>
      </p:sp>
      <p:pic>
        <p:nvPicPr>
          <p:cNvPr id="10" name="图片 9"/>
          <p:cNvPicPr/>
          <p:nvPr userDrawn="1">
            <p:custDataLst>
              <p:tags r:id="rId9"/>
            </p:custDataLst>
          </p:nvPr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5" y="1891796"/>
            <a:ext cx="4389120" cy="4076439"/>
          </a:xfrm>
          <a:prstGeom prst="rect">
            <a:avLst/>
          </a:prstGeom>
        </p:spPr>
      </p:pic>
      <p:pic>
        <p:nvPicPr>
          <p:cNvPr id="11" name="图片 10"/>
          <p:cNvPicPr/>
          <p:nvPr userDrawn="1">
            <p:custDataLst>
              <p:tags r:id="rId12"/>
            </p:custDataLst>
          </p:nvPr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5578415"/>
            <a:ext cx="1143000" cy="127958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69882" y="501288"/>
            <a:ext cx="10852237" cy="441964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090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>
            <a:normAutofit/>
          </a:bodyPr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tags" Target="../tags/tag144.xml"/><Relationship Id="rId23" Type="http://schemas.openxmlformats.org/officeDocument/2006/relationships/tags" Target="../tags/tag143.xml"/><Relationship Id="rId22" Type="http://schemas.openxmlformats.org/officeDocument/2006/relationships/tags" Target="../tags/tag142.xml"/><Relationship Id="rId21" Type="http://schemas.openxmlformats.org/officeDocument/2006/relationships/tags" Target="../tags/tag141.xml"/><Relationship Id="rId20" Type="http://schemas.openxmlformats.org/officeDocument/2006/relationships/tags" Target="../tags/tag140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3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all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all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090" algn="l"/>
        </a:tabLst>
        <a:defRPr sz="1600" u="none" strike="noStrike" kern="1200" cap="all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all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all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all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" Type="http://schemas.openxmlformats.org/officeDocument/2006/relationships/tags" Target="../tags/tag145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12.xml"/><Relationship Id="rId4" Type="http://schemas.openxmlformats.org/officeDocument/2006/relationships/tags" Target="../tags/tag211.xml"/><Relationship Id="rId3" Type="http://schemas.openxmlformats.org/officeDocument/2006/relationships/tags" Target="../tags/tag210.xml"/><Relationship Id="rId2" Type="http://schemas.openxmlformats.org/officeDocument/2006/relationships/image" Target="../media/image43.png"/><Relationship Id="rId1" Type="http://schemas.openxmlformats.org/officeDocument/2006/relationships/tags" Target="../tags/tag209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150.xml"/><Relationship Id="rId3" Type="http://schemas.openxmlformats.org/officeDocument/2006/relationships/image" Target="../media/image17.png"/><Relationship Id="rId2" Type="http://schemas.openxmlformats.org/officeDocument/2006/relationships/tags" Target="../tags/tag149.xml"/><Relationship Id="rId1" Type="http://schemas.openxmlformats.org/officeDocument/2006/relationships/tags" Target="../tags/tag148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54.xml"/><Relationship Id="rId8" Type="http://schemas.openxmlformats.org/officeDocument/2006/relationships/image" Target="../media/image22.GIF"/><Relationship Id="rId7" Type="http://schemas.openxmlformats.org/officeDocument/2006/relationships/image" Target="../media/image21.GIF"/><Relationship Id="rId6" Type="http://schemas.openxmlformats.org/officeDocument/2006/relationships/image" Target="../media/image20.png"/><Relationship Id="rId5" Type="http://schemas.openxmlformats.org/officeDocument/2006/relationships/tags" Target="../tags/tag153.xml"/><Relationship Id="rId4" Type="http://schemas.openxmlformats.org/officeDocument/2006/relationships/image" Target="../media/image19.png"/><Relationship Id="rId3" Type="http://schemas.openxmlformats.org/officeDocument/2006/relationships/image" Target="../media/image18.jpeg"/><Relationship Id="rId2" Type="http://schemas.openxmlformats.org/officeDocument/2006/relationships/tags" Target="../tags/tag152.xml"/><Relationship Id="rId10" Type="http://schemas.openxmlformats.org/officeDocument/2006/relationships/slideLayout" Target="../slideLayouts/slideLayout13.xml"/><Relationship Id="rId1" Type="http://schemas.openxmlformats.org/officeDocument/2006/relationships/tags" Target="../tags/tag15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60.xml"/><Relationship Id="rId8" Type="http://schemas.openxmlformats.org/officeDocument/2006/relationships/tags" Target="../tags/tag159.xml"/><Relationship Id="rId7" Type="http://schemas.openxmlformats.org/officeDocument/2006/relationships/image" Target="../media/image25.png"/><Relationship Id="rId6" Type="http://schemas.openxmlformats.org/officeDocument/2006/relationships/tags" Target="../tags/tag158.xml"/><Relationship Id="rId5" Type="http://schemas.openxmlformats.org/officeDocument/2006/relationships/image" Target="../media/image24.jpeg"/><Relationship Id="rId4" Type="http://schemas.openxmlformats.org/officeDocument/2006/relationships/tags" Target="../tags/tag157.xml"/><Relationship Id="rId3" Type="http://schemas.openxmlformats.org/officeDocument/2006/relationships/image" Target="../media/image23.png"/><Relationship Id="rId2" Type="http://schemas.openxmlformats.org/officeDocument/2006/relationships/tags" Target="../tags/tag156.xml"/><Relationship Id="rId14" Type="http://schemas.openxmlformats.org/officeDocument/2006/relationships/slideLayout" Target="../slideLayouts/slideLayout13.xml"/><Relationship Id="rId13" Type="http://schemas.openxmlformats.org/officeDocument/2006/relationships/tags" Target="../tags/tag163.xml"/><Relationship Id="rId12" Type="http://schemas.openxmlformats.org/officeDocument/2006/relationships/image" Target="../media/image26.GIF"/><Relationship Id="rId11" Type="http://schemas.openxmlformats.org/officeDocument/2006/relationships/tags" Target="../tags/tag162.xml"/><Relationship Id="rId10" Type="http://schemas.openxmlformats.org/officeDocument/2006/relationships/tags" Target="../tags/tag161.xml"/><Relationship Id="rId1" Type="http://schemas.openxmlformats.org/officeDocument/2006/relationships/tags" Target="../tags/tag15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3.xml"/><Relationship Id="rId7" Type="http://schemas.openxmlformats.org/officeDocument/2006/relationships/tags" Target="../tags/tag168.xml"/><Relationship Id="rId6" Type="http://schemas.openxmlformats.org/officeDocument/2006/relationships/image" Target="../media/image28.GIF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3" Type="http://schemas.openxmlformats.org/officeDocument/2006/relationships/tags" Target="../tags/tag165.xml"/><Relationship Id="rId2" Type="http://schemas.openxmlformats.org/officeDocument/2006/relationships/image" Target="../media/image27.png"/><Relationship Id="rId1" Type="http://schemas.openxmlformats.org/officeDocument/2006/relationships/tags" Target="../tags/tag164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tags" Target="../tags/tag173.xml"/><Relationship Id="rId7" Type="http://schemas.openxmlformats.org/officeDocument/2006/relationships/image" Target="../media/image31.png"/><Relationship Id="rId6" Type="http://schemas.openxmlformats.org/officeDocument/2006/relationships/tags" Target="../tags/tag172.xml"/><Relationship Id="rId5" Type="http://schemas.openxmlformats.org/officeDocument/2006/relationships/image" Target="../media/image30.png"/><Relationship Id="rId4" Type="http://schemas.openxmlformats.org/officeDocument/2006/relationships/tags" Target="../tags/tag171.xml"/><Relationship Id="rId3" Type="http://schemas.openxmlformats.org/officeDocument/2006/relationships/image" Target="../media/image29.png"/><Relationship Id="rId2" Type="http://schemas.openxmlformats.org/officeDocument/2006/relationships/tags" Target="../tags/tag170.xml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13.xml"/><Relationship Id="rId12" Type="http://schemas.openxmlformats.org/officeDocument/2006/relationships/tags" Target="../tags/tag174.xml"/><Relationship Id="rId11" Type="http://schemas.openxmlformats.org/officeDocument/2006/relationships/image" Target="../media/image34.jpeg"/><Relationship Id="rId10" Type="http://schemas.openxmlformats.org/officeDocument/2006/relationships/image" Target="../media/image33.jpeg"/><Relationship Id="rId1" Type="http://schemas.openxmlformats.org/officeDocument/2006/relationships/tags" Target="../tags/tag16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82.xml"/><Relationship Id="rId8" Type="http://schemas.openxmlformats.org/officeDocument/2006/relationships/tags" Target="../tags/tag181.xml"/><Relationship Id="rId7" Type="http://schemas.openxmlformats.org/officeDocument/2006/relationships/tags" Target="../tags/tag180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Relationship Id="rId3" Type="http://schemas.openxmlformats.org/officeDocument/2006/relationships/image" Target="../media/image35.jpeg"/><Relationship Id="rId27" Type="http://schemas.openxmlformats.org/officeDocument/2006/relationships/slideLayout" Target="../slideLayouts/slideLayout13.xml"/><Relationship Id="rId26" Type="http://schemas.openxmlformats.org/officeDocument/2006/relationships/tags" Target="../tags/tag197.xml"/><Relationship Id="rId25" Type="http://schemas.openxmlformats.org/officeDocument/2006/relationships/tags" Target="../tags/tag196.xml"/><Relationship Id="rId24" Type="http://schemas.openxmlformats.org/officeDocument/2006/relationships/image" Target="../media/image37.png"/><Relationship Id="rId23" Type="http://schemas.openxmlformats.org/officeDocument/2006/relationships/tags" Target="../tags/tag195.xml"/><Relationship Id="rId22" Type="http://schemas.openxmlformats.org/officeDocument/2006/relationships/tags" Target="../tags/tag194.xml"/><Relationship Id="rId21" Type="http://schemas.openxmlformats.org/officeDocument/2006/relationships/image" Target="../media/image36.png"/><Relationship Id="rId20" Type="http://schemas.openxmlformats.org/officeDocument/2006/relationships/tags" Target="../tags/tag193.xml"/><Relationship Id="rId2" Type="http://schemas.openxmlformats.org/officeDocument/2006/relationships/tags" Target="../tags/tag176.xml"/><Relationship Id="rId19" Type="http://schemas.openxmlformats.org/officeDocument/2006/relationships/tags" Target="../tags/tag192.xml"/><Relationship Id="rId18" Type="http://schemas.openxmlformats.org/officeDocument/2006/relationships/tags" Target="../tags/tag191.xml"/><Relationship Id="rId17" Type="http://schemas.openxmlformats.org/officeDocument/2006/relationships/tags" Target="../tags/tag190.xml"/><Relationship Id="rId16" Type="http://schemas.openxmlformats.org/officeDocument/2006/relationships/tags" Target="../tags/tag189.xml"/><Relationship Id="rId15" Type="http://schemas.openxmlformats.org/officeDocument/2006/relationships/tags" Target="../tags/tag188.xml"/><Relationship Id="rId14" Type="http://schemas.openxmlformats.org/officeDocument/2006/relationships/tags" Target="../tags/tag187.xml"/><Relationship Id="rId13" Type="http://schemas.openxmlformats.org/officeDocument/2006/relationships/tags" Target="../tags/tag186.xml"/><Relationship Id="rId12" Type="http://schemas.openxmlformats.org/officeDocument/2006/relationships/tags" Target="../tags/tag185.xml"/><Relationship Id="rId11" Type="http://schemas.openxmlformats.org/officeDocument/2006/relationships/tags" Target="../tags/tag184.xml"/><Relationship Id="rId10" Type="http://schemas.openxmlformats.org/officeDocument/2006/relationships/tags" Target="../tags/tag183.xml"/><Relationship Id="rId1" Type="http://schemas.openxmlformats.org/officeDocument/2006/relationships/tags" Target="../tags/tag175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tags" Target="../tags/tag202.xml"/><Relationship Id="rId7" Type="http://schemas.openxmlformats.org/officeDocument/2006/relationships/image" Target="../media/image40.png"/><Relationship Id="rId6" Type="http://schemas.openxmlformats.org/officeDocument/2006/relationships/tags" Target="../tags/tag201.xml"/><Relationship Id="rId5" Type="http://schemas.openxmlformats.org/officeDocument/2006/relationships/image" Target="../media/image39.png"/><Relationship Id="rId4" Type="http://schemas.openxmlformats.org/officeDocument/2006/relationships/tags" Target="../tags/tag200.xml"/><Relationship Id="rId3" Type="http://schemas.openxmlformats.org/officeDocument/2006/relationships/image" Target="../media/image38.png"/><Relationship Id="rId2" Type="http://schemas.openxmlformats.org/officeDocument/2006/relationships/tags" Target="../tags/tag199.xml"/><Relationship Id="rId11" Type="http://schemas.openxmlformats.org/officeDocument/2006/relationships/slideLayout" Target="../slideLayouts/slideLayout13.xml"/><Relationship Id="rId10" Type="http://schemas.openxmlformats.org/officeDocument/2006/relationships/tags" Target="../tags/tag203.xml"/><Relationship Id="rId1" Type="http://schemas.openxmlformats.org/officeDocument/2006/relationships/tags" Target="../tags/tag19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tags" Target="../tags/tag208.xml"/><Relationship Id="rId6" Type="http://schemas.openxmlformats.org/officeDocument/2006/relationships/image" Target="../media/image27.png"/><Relationship Id="rId5" Type="http://schemas.openxmlformats.org/officeDocument/2006/relationships/tags" Target="../tags/tag207.xml"/><Relationship Id="rId4" Type="http://schemas.openxmlformats.org/officeDocument/2006/relationships/tags" Target="../tags/tag206.xml"/><Relationship Id="rId3" Type="http://schemas.openxmlformats.org/officeDocument/2006/relationships/image" Target="../media/image42.png"/><Relationship Id="rId2" Type="http://schemas.openxmlformats.org/officeDocument/2006/relationships/tags" Target="../tags/tag205.xml"/><Relationship Id="rId1" Type="http://schemas.openxmlformats.org/officeDocument/2006/relationships/tags" Target="../tags/tag20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标题 6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000"/>
              <a:t>业余射电天文</a:t>
            </a:r>
            <a:r>
              <a:rPr lang="en-US" altLang="zh-CN" sz="4000"/>
              <a:t>——</a:t>
            </a:r>
            <a:r>
              <a:rPr lang="zh-CN" altLang="en-US" sz="4000"/>
              <a:t>天线介绍</a:t>
            </a:r>
            <a:r>
              <a:rPr lang="en-US" altLang="zh-CN" sz="4000"/>
              <a:t>2</a:t>
            </a:r>
            <a:endParaRPr lang="en-US" altLang="zh-CN" sz="4000"/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276340" y="5780405"/>
            <a:ext cx="44913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QQ</a:t>
            </a:r>
            <a:r>
              <a:rPr lang="zh-CN" altLang="en-US"/>
              <a:t>交流群：926020514</a:t>
            </a:r>
            <a:endParaRPr lang="zh-CN" altLang="en-US"/>
          </a:p>
          <a:p>
            <a:r>
              <a:rPr lang="zh-CN" altLang="en-US"/>
              <a:t>论坛：http://radioastronomy.online/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/>
          <p:nvPr>
            <p:custDataLst>
              <p:tags r:id="rId1"/>
            </p:custDataLst>
          </p:nvPr>
        </p:nvPicPr>
        <p:blipFill>
          <a:blip r:embed="rId2"/>
          <a:srcRect l="50357"/>
          <a:stretch>
            <a:fillRect/>
          </a:stretch>
        </p:blipFill>
        <p:spPr>
          <a:xfrm>
            <a:off x="6426835" y="1302385"/>
            <a:ext cx="4808855" cy="4791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标题 3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228260" y="437670"/>
            <a:ext cx="9626400" cy="723600"/>
          </a:xfrm>
        </p:spPr>
        <p:txBody>
          <a:bodyPr/>
          <a:lstStyle/>
          <a:p>
            <a:r>
              <a:rPr lang="zh-CN" altLang="en-US">
                <a:sym typeface="+mn-ea"/>
              </a:rPr>
              <a:t>天线的反射系数</a:t>
            </a:r>
            <a:r>
              <a:rPr lang="en-US" altLang="zh-CN">
                <a:sym typeface="+mn-ea"/>
              </a:rPr>
              <a:t>——</a:t>
            </a:r>
            <a:r>
              <a:rPr lang="zh-CN" altLang="en-US">
                <a:sym typeface="+mn-ea"/>
              </a:rPr>
              <a:t>附录</a:t>
            </a:r>
            <a:endParaRPr lang="zh-CN" altLang="en-US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06595" y="6283960"/>
            <a:ext cx="36195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ym typeface="+mn-ea"/>
              </a:rPr>
              <a:t>注：</a:t>
            </a:r>
            <a:r>
              <a:rPr lang="en-US" altLang="zh-CN" sz="1200">
                <a:sym typeface="+mn-ea"/>
              </a:rPr>
              <a:t>S11&lt;=-10dB</a:t>
            </a:r>
            <a:r>
              <a:rPr lang="zh-CN" altLang="en-US" sz="1200">
                <a:sym typeface="+mn-ea"/>
              </a:rPr>
              <a:t>基本上和驻波比</a:t>
            </a:r>
            <a:r>
              <a:rPr lang="en-US" altLang="zh-CN" sz="1200">
                <a:sym typeface="+mn-ea"/>
              </a:rPr>
              <a:t>VSWR&lt;=2</a:t>
            </a:r>
            <a:r>
              <a:rPr lang="zh-CN" altLang="en-US" sz="1200">
                <a:sym typeface="+mn-ea"/>
              </a:rPr>
              <a:t>等价</a:t>
            </a:r>
            <a:endParaRPr lang="zh-CN" altLang="en-US" sz="1200">
              <a:sym typeface="+mn-ea"/>
            </a:endParaRPr>
          </a:p>
        </p:txBody>
      </p:sp>
      <p:pic>
        <p:nvPicPr>
          <p:cNvPr id="3" name="图片 2"/>
          <p:cNvPicPr/>
          <p:nvPr>
            <p:custDataLst>
              <p:tags r:id="rId4"/>
            </p:custDataLst>
          </p:nvPr>
        </p:nvPicPr>
        <p:blipFill>
          <a:blip r:embed="rId2"/>
          <a:srcRect t="9092" r="49807"/>
          <a:stretch>
            <a:fillRect/>
          </a:stretch>
        </p:blipFill>
        <p:spPr>
          <a:xfrm>
            <a:off x="907415" y="1737995"/>
            <a:ext cx="4862195" cy="43554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2272030" y="1746885"/>
            <a:ext cx="1856105" cy="4191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7614920" y="1760855"/>
            <a:ext cx="1856105" cy="4191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02005" y="1737995"/>
            <a:ext cx="850265" cy="723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>
                <a:solidFill>
                  <a:schemeClr val="tx1"/>
                </a:solidFill>
              </a:rPr>
              <a:t>反射系数</a:t>
            </a:r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652270" y="1737995"/>
            <a:ext cx="638175" cy="723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>
                <a:solidFill>
                  <a:schemeClr val="tx1"/>
                </a:solidFill>
              </a:rPr>
              <a:t>驻波比</a:t>
            </a:r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02640" y="2471420"/>
            <a:ext cx="297180" cy="2298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900"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9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02640" y="2701290"/>
            <a:ext cx="297180" cy="2298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900"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9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02640" y="2931160"/>
            <a:ext cx="297180" cy="2298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900"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9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02640" y="3122930"/>
            <a:ext cx="297180" cy="2298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900"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9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02640" y="3362325"/>
            <a:ext cx="297180" cy="2298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900"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9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02640" y="3573145"/>
            <a:ext cx="297180" cy="2298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900"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9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02640" y="3803015"/>
            <a:ext cx="297180" cy="2298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900"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9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02640" y="4032885"/>
            <a:ext cx="297180" cy="2298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900"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9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02640" y="4224655"/>
            <a:ext cx="297180" cy="2298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900"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9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02640" y="4464050"/>
            <a:ext cx="297180" cy="2298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900"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9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02640" y="4666615"/>
            <a:ext cx="297180" cy="2298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900"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9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02640" y="4896485"/>
            <a:ext cx="297180" cy="2298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900"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9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02640" y="5088255"/>
            <a:ext cx="297180" cy="2298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900"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9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02640" y="5327650"/>
            <a:ext cx="297180" cy="2298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900"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9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02640" y="5539740"/>
            <a:ext cx="297180" cy="2298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900"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9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02640" y="5731510"/>
            <a:ext cx="297180" cy="2298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900"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9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167755" y="2461895"/>
            <a:ext cx="297180" cy="2298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900"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9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167755" y="2691765"/>
            <a:ext cx="297180" cy="2298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900"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9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167755" y="2921635"/>
            <a:ext cx="297180" cy="2298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900"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9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167755" y="3113405"/>
            <a:ext cx="297180" cy="2298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900"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9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167755" y="3352800"/>
            <a:ext cx="297180" cy="2298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900"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9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167755" y="3563620"/>
            <a:ext cx="297180" cy="2298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900"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9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167755" y="3793490"/>
            <a:ext cx="297180" cy="2298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900"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9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167755" y="4023360"/>
            <a:ext cx="297180" cy="2298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900"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9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167755" y="4215130"/>
            <a:ext cx="297180" cy="2298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900"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9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6167755" y="4454525"/>
            <a:ext cx="297180" cy="2298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900"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9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167755" y="4657090"/>
            <a:ext cx="297180" cy="2298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900"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9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6167755" y="4886960"/>
            <a:ext cx="297180" cy="2298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900"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9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167755" y="5078730"/>
            <a:ext cx="297180" cy="2298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900"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9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167755" y="5318125"/>
            <a:ext cx="297180" cy="2298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900"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9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6167755" y="5530215"/>
            <a:ext cx="297180" cy="2298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900"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9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6167755" y="5721985"/>
            <a:ext cx="297180" cy="2298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900"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9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4128135" y="1760855"/>
            <a:ext cx="819150" cy="723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>
                <a:solidFill>
                  <a:schemeClr val="tx1"/>
                </a:solidFill>
              </a:rPr>
              <a:t>被反射功率</a:t>
            </a:r>
            <a:r>
              <a:rPr lang="en-US" altLang="zh-CN" sz="1400">
                <a:solidFill>
                  <a:schemeClr val="tx1"/>
                </a:solidFill>
              </a:rPr>
              <a:t>(%)</a:t>
            </a:r>
            <a:endParaRPr lang="en-US" altLang="zh-CN" sz="1400">
              <a:solidFill>
                <a:schemeClr val="tx1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4947285" y="1760855"/>
            <a:ext cx="819150" cy="723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>
                <a:solidFill>
                  <a:schemeClr val="tx1"/>
                </a:solidFill>
              </a:rPr>
              <a:t>通过功率</a:t>
            </a:r>
            <a:r>
              <a:rPr lang="en-US" altLang="zh-CN" sz="1400">
                <a:solidFill>
                  <a:schemeClr val="tx1"/>
                </a:solidFill>
              </a:rPr>
              <a:t>(%)</a:t>
            </a:r>
            <a:endParaRPr lang="en-US" altLang="zh-CN" sz="1400">
              <a:solidFill>
                <a:schemeClr val="tx1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6243955" y="1737995"/>
            <a:ext cx="828040" cy="723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>
                <a:solidFill>
                  <a:schemeClr val="tx1"/>
                </a:solidFill>
              </a:rPr>
              <a:t>反射系数</a:t>
            </a:r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6938010" y="1737995"/>
            <a:ext cx="676910" cy="723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>
                <a:solidFill>
                  <a:schemeClr val="tx1"/>
                </a:solidFill>
              </a:rPr>
              <a:t>驻波比</a:t>
            </a:r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9480550" y="1760855"/>
            <a:ext cx="886460" cy="723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>
                <a:solidFill>
                  <a:schemeClr val="tx1"/>
                </a:solidFill>
              </a:rPr>
              <a:t>被反射功率</a:t>
            </a:r>
            <a:r>
              <a:rPr lang="en-US" altLang="zh-CN" sz="1400">
                <a:solidFill>
                  <a:schemeClr val="tx1"/>
                </a:solidFill>
              </a:rPr>
              <a:t>(%)</a:t>
            </a:r>
            <a:endParaRPr lang="en-US" altLang="zh-CN" sz="1400">
              <a:solidFill>
                <a:schemeClr val="tx1"/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10367010" y="1760855"/>
            <a:ext cx="819150" cy="723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>
                <a:solidFill>
                  <a:schemeClr val="tx1"/>
                </a:solidFill>
              </a:rPr>
              <a:t>通过功率</a:t>
            </a:r>
            <a:r>
              <a:rPr lang="en-US" altLang="zh-CN" sz="1400">
                <a:solidFill>
                  <a:schemeClr val="tx1"/>
                </a:solidFill>
              </a:rPr>
              <a:t>(%)</a:t>
            </a:r>
            <a:endParaRPr lang="en-US" altLang="zh-CN" sz="1400">
              <a:solidFill>
                <a:schemeClr val="tx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28260" y="437670"/>
            <a:ext cx="9626400" cy="723600"/>
          </a:xfrm>
        </p:spPr>
        <p:txBody>
          <a:bodyPr>
            <a:normAutofit/>
          </a:bodyPr>
          <a:lstStyle/>
          <a:p>
            <a:r>
              <a:rPr lang="zh-CN" altLang="en-US">
                <a:sym typeface="+mn-ea"/>
              </a:rPr>
              <a:t>目录</a:t>
            </a:r>
            <a:endParaRPr lang="zh-CN" altLang="en-US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47590" y="2038350"/>
            <a:ext cx="5140325" cy="30092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>
                <a:sym typeface="+mn-ea"/>
              </a:rPr>
              <a:t>抛物面天线分解</a:t>
            </a:r>
            <a:endParaRPr lang="zh-CN" altLang="en-US" sz="2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>
                <a:sym typeface="+mn-ea"/>
              </a:rPr>
              <a:t>喇叭天线天线分解</a:t>
            </a:r>
            <a:endParaRPr lang="zh-CN" altLang="en-US" sz="2800"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>
                <a:sym typeface="+mn-ea"/>
              </a:rPr>
              <a:t>八木天线分解</a:t>
            </a:r>
            <a:endParaRPr lang="zh-CN" altLang="en-US" sz="2800"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>
                <a:sym typeface="+mn-ea"/>
              </a:rPr>
              <a:t>偶极子和单极子天线</a:t>
            </a:r>
            <a:endParaRPr lang="zh-CN" altLang="en-US" sz="2800"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>
                <a:sym typeface="+mn-ea"/>
              </a:rPr>
              <a:t>天线的反射系数</a:t>
            </a:r>
            <a:endParaRPr lang="zh-CN" altLang="en-US" sz="2800"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>
                <a:sym typeface="+mn-ea"/>
              </a:rPr>
              <a:t>反射系数实例</a:t>
            </a:r>
            <a:endParaRPr lang="zh-CN" altLang="en-US" sz="2800"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53415" y="1569085"/>
            <a:ext cx="4124325" cy="35433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28260" y="437670"/>
            <a:ext cx="9626400" cy="723600"/>
          </a:xfrm>
        </p:spPr>
        <p:txBody>
          <a:bodyPr/>
          <a:lstStyle/>
          <a:p>
            <a:r>
              <a:rPr lang="zh-CN" altLang="en-US"/>
              <a:t>抛物面天线</a:t>
            </a:r>
            <a:r>
              <a:rPr lang="zh-CN" altLang="en-US"/>
              <a:t>分解</a:t>
            </a:r>
            <a:endParaRPr lang="zh-CN" altLang="en-US"/>
          </a:p>
        </p:txBody>
      </p:sp>
      <p:pic>
        <p:nvPicPr>
          <p:cNvPr id="104" name="图片 103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989195" y="1299210"/>
            <a:ext cx="3894455" cy="35934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6738620" y="1383030"/>
            <a:ext cx="15811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栅格抛物面</a:t>
            </a:r>
            <a:endParaRPr lang="en-US" altLang="zh-CN" b="1"/>
          </a:p>
          <a:p>
            <a:r>
              <a:rPr lang="en-US" altLang="zh-CN"/>
              <a:t>60cm*90cm</a:t>
            </a:r>
            <a:endParaRPr lang="zh-CN" altLang="en-US"/>
          </a:p>
        </p:txBody>
      </p:sp>
      <p:pic>
        <p:nvPicPr>
          <p:cNvPr id="3" name="图片 2" descr="20221015000002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90" y="1232535"/>
            <a:ext cx="3980180" cy="28168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573270" y="5198110"/>
            <a:ext cx="67716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抛物面把入射的电磁波聚焦于一点，该点被称为</a:t>
            </a:r>
            <a:r>
              <a:rPr lang="zh-CN" altLang="en-US">
                <a:solidFill>
                  <a:srgbClr val="FF0000"/>
                </a:solidFill>
              </a:rPr>
              <a:t>焦点</a:t>
            </a:r>
            <a:r>
              <a:rPr lang="zh-CN" altLang="en-US"/>
              <a:t>。</a:t>
            </a:r>
            <a:endParaRPr lang="zh-CN" altLang="en-US"/>
          </a:p>
          <a:p>
            <a:r>
              <a:rPr lang="zh-CN" altLang="en-US"/>
              <a:t>在焦点处放置一个小天线收集电磁波，该天线被称为</a:t>
            </a:r>
            <a:r>
              <a:rPr lang="zh-CN" altLang="en-US">
                <a:solidFill>
                  <a:srgbClr val="FF0000"/>
                </a:solidFill>
              </a:rPr>
              <a:t>馈源</a:t>
            </a:r>
            <a:endParaRPr lang="zh-CN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常见电视天线所用馈源为小喇叭</a:t>
            </a:r>
            <a:r>
              <a:rPr lang="zh-CN" altLang="en-US"/>
              <a:t>天线</a:t>
            </a:r>
            <a:endParaRPr lang="zh-CN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栅格抛物面所用馈源为偶极子天线（带着一根反射</a:t>
            </a:r>
            <a:r>
              <a:rPr lang="zh-CN" altLang="en-US"/>
              <a:t>振子）</a:t>
            </a:r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16200000">
            <a:off x="742315" y="4742815"/>
            <a:ext cx="1459865" cy="175895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2000885" y="1967865"/>
            <a:ext cx="865505" cy="70612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4" name="直接箭头连接符 13"/>
          <p:cNvCxnSpPr>
            <a:stCxn id="13" idx="2"/>
          </p:cNvCxnSpPr>
          <p:nvPr/>
        </p:nvCxnSpPr>
        <p:spPr>
          <a:xfrm flipH="1">
            <a:off x="970280" y="2673985"/>
            <a:ext cx="1463675" cy="23120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圆角矩形 14"/>
          <p:cNvSpPr/>
          <p:nvPr/>
        </p:nvSpPr>
        <p:spPr>
          <a:xfrm>
            <a:off x="7277100" y="2357120"/>
            <a:ext cx="935990" cy="92646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6" name="图片 15" descr="收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4785" y="4120515"/>
            <a:ext cx="1793240" cy="2362835"/>
          </a:xfrm>
          <a:prstGeom prst="rect">
            <a:avLst/>
          </a:prstGeom>
        </p:spPr>
      </p:pic>
      <p:pic>
        <p:nvPicPr>
          <p:cNvPr id="18" name="图片 17" descr="GIF 6-9-2023 11-00-00 AM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6515" y="1735455"/>
            <a:ext cx="2644775" cy="295021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441325" y="1174750"/>
            <a:ext cx="4210050" cy="534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4989195" y="1174750"/>
            <a:ext cx="6875780" cy="388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3016250" y="6167120"/>
            <a:ext cx="13906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bg2"/>
                </a:solidFill>
              </a:rPr>
              <a:t>gif</a:t>
            </a:r>
            <a:r>
              <a:rPr lang="zh-CN" altLang="en-US" sz="1200">
                <a:solidFill>
                  <a:schemeClr val="bg2"/>
                </a:solidFill>
              </a:rPr>
              <a:t>动图，需播放</a:t>
            </a:r>
            <a:endParaRPr lang="zh-CN" altLang="en-US" sz="1200">
              <a:solidFill>
                <a:schemeClr val="bg2"/>
              </a:solidFill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28260" y="437670"/>
            <a:ext cx="9626400" cy="723600"/>
          </a:xfrm>
        </p:spPr>
        <p:txBody>
          <a:bodyPr/>
          <a:lstStyle/>
          <a:p>
            <a:r>
              <a:rPr lang="zh-CN" altLang="en-US">
                <a:sym typeface="+mn-ea"/>
              </a:rPr>
              <a:t>喇叭天线天线分解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59485" y="1182370"/>
            <a:ext cx="3380740" cy="4508500"/>
          </a:xfrm>
          <a:prstGeom prst="rect">
            <a:avLst/>
          </a:prstGeom>
        </p:spPr>
      </p:pic>
      <p:pic>
        <p:nvPicPr>
          <p:cNvPr id="2" name="图片 1" descr="D15C54A25E53CC1711BBE6D6F61330DA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b="19457"/>
          <a:stretch>
            <a:fillRect/>
          </a:stretch>
        </p:blipFill>
        <p:spPr>
          <a:xfrm>
            <a:off x="9457055" y="353695"/>
            <a:ext cx="1760855" cy="2523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360035" y="480695"/>
            <a:ext cx="3195320" cy="2396490"/>
          </a:xfrm>
          <a:prstGeom prst="rect">
            <a:avLst/>
          </a:prstGeom>
        </p:spPr>
      </p:pic>
      <p:sp>
        <p:nvSpPr>
          <p:cNvPr id="9" name="圆角矩形 8"/>
          <p:cNvSpPr/>
          <p:nvPr>
            <p:custDataLst>
              <p:tags r:id="rId8"/>
            </p:custDataLst>
          </p:nvPr>
        </p:nvSpPr>
        <p:spPr>
          <a:xfrm>
            <a:off x="2121535" y="3667760"/>
            <a:ext cx="935990" cy="92646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" name="直接箭头连接符 15"/>
          <p:cNvCxnSpPr>
            <a:endCxn id="8" idx="1"/>
          </p:cNvCxnSpPr>
          <p:nvPr/>
        </p:nvCxnSpPr>
        <p:spPr>
          <a:xfrm flipV="1">
            <a:off x="3175635" y="1678940"/>
            <a:ext cx="2184400" cy="17513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stCxn id="18" idx="3"/>
            <a:endCxn id="2" idx="1"/>
          </p:cNvCxnSpPr>
          <p:nvPr/>
        </p:nvCxnSpPr>
        <p:spPr>
          <a:xfrm>
            <a:off x="7174865" y="1386205"/>
            <a:ext cx="2282190" cy="2292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圆角矩形 17"/>
          <p:cNvSpPr/>
          <p:nvPr>
            <p:custDataLst>
              <p:tags r:id="rId9"/>
            </p:custDataLst>
          </p:nvPr>
        </p:nvSpPr>
        <p:spPr>
          <a:xfrm>
            <a:off x="6622415" y="1092835"/>
            <a:ext cx="552450" cy="58610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>
            <p:custDataLst>
              <p:tags r:id="rId10"/>
            </p:custDataLst>
          </p:nvPr>
        </p:nvSpPr>
        <p:spPr>
          <a:xfrm>
            <a:off x="1120775" y="5690870"/>
            <a:ext cx="92983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喇叭天线把入射的电磁波收集到底部的方形空腔处，该方形空腔被称为</a:t>
            </a:r>
            <a:r>
              <a:rPr lang="zh-CN" altLang="en-US">
                <a:solidFill>
                  <a:srgbClr val="FF0000"/>
                </a:solidFill>
              </a:rPr>
              <a:t>谐振腔</a:t>
            </a:r>
            <a:r>
              <a:rPr lang="zh-CN" altLang="en-US"/>
              <a:t>。</a:t>
            </a:r>
            <a:endParaRPr lang="zh-CN" altLang="en-US"/>
          </a:p>
          <a:p>
            <a:r>
              <a:rPr lang="zh-CN" altLang="en-US">
                <a:sym typeface="+mn-ea"/>
              </a:rPr>
              <a:t>可以在谐振腔</a:t>
            </a:r>
            <a:r>
              <a:rPr lang="zh-CN" altLang="en-US">
                <a:sym typeface="+mn-ea"/>
              </a:rPr>
              <a:t>里放置一个小天线收集电磁波，该天线被称为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探针</a:t>
            </a:r>
            <a:endParaRPr lang="zh-CN" altLang="en-US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喇叭天线所用</a:t>
            </a:r>
            <a:r>
              <a:rPr lang="zh-CN" altLang="en-US"/>
              <a:t>探针一般为单极子天线</a:t>
            </a:r>
            <a:endParaRPr lang="zh-CN" altLang="en-US"/>
          </a:p>
        </p:txBody>
      </p:sp>
      <p:sp>
        <p:nvSpPr>
          <p:cNvPr id="20" name="文本框 19"/>
          <p:cNvSpPr txBox="1"/>
          <p:nvPr>
            <p:custDataLst>
              <p:tags r:id="rId11"/>
            </p:custDataLst>
          </p:nvPr>
        </p:nvSpPr>
        <p:spPr>
          <a:xfrm>
            <a:off x="2121535" y="5045710"/>
            <a:ext cx="22078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喇叭天线</a:t>
            </a:r>
            <a:r>
              <a:rPr lang="en-US" altLang="zh-CN"/>
              <a:t>60cm*75cm*95cm</a:t>
            </a:r>
            <a:endParaRPr lang="en-US" altLang="zh-CN"/>
          </a:p>
        </p:txBody>
      </p:sp>
      <p:pic>
        <p:nvPicPr>
          <p:cNvPr id="21" name="图片 20" descr="corrugated_horn_Eabs_rez_x0 (1)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72555" y="2938145"/>
            <a:ext cx="3509645" cy="2754630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2482"/>
          <a:stretch>
            <a:fillRect/>
          </a:stretch>
        </p:blipFill>
        <p:spPr>
          <a:xfrm>
            <a:off x="2050415" y="1073785"/>
            <a:ext cx="7437755" cy="253873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228260" y="437670"/>
            <a:ext cx="9626400" cy="723600"/>
          </a:xfrm>
        </p:spPr>
        <p:txBody>
          <a:bodyPr/>
          <a:lstStyle/>
          <a:p>
            <a:r>
              <a:rPr lang="zh-CN" altLang="en-US">
                <a:sym typeface="+mn-ea"/>
              </a:rPr>
              <a:t>八木天线分解</a:t>
            </a:r>
            <a:endParaRPr lang="zh-CN" altLang="en-US"/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1120775" y="5690870"/>
            <a:ext cx="92983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八木天线的引向单元把入射的电磁波引导到</a:t>
            </a:r>
            <a:r>
              <a:rPr lang="zh-CN" altLang="en-US">
                <a:solidFill>
                  <a:srgbClr val="FF0000"/>
                </a:solidFill>
              </a:rPr>
              <a:t>激励单元</a:t>
            </a:r>
            <a:r>
              <a:rPr lang="zh-CN" altLang="en-US"/>
              <a:t>处，然后</a:t>
            </a:r>
            <a:r>
              <a:rPr lang="zh-CN" altLang="en-US"/>
              <a:t>用激励单元收集</a:t>
            </a:r>
            <a:r>
              <a:rPr lang="zh-CN" altLang="en-US"/>
              <a:t>这些电磁波</a:t>
            </a:r>
            <a:endParaRPr lang="zh-CN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在接收情况也许可以把激励</a:t>
            </a:r>
            <a:r>
              <a:rPr lang="zh-CN" altLang="en-US"/>
              <a:t>单元叫接收</a:t>
            </a:r>
            <a:r>
              <a:rPr lang="zh-CN" altLang="en-US"/>
              <a:t>单元</a:t>
            </a:r>
            <a:endParaRPr lang="zh-CN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激励单元一般为</a:t>
            </a:r>
            <a:r>
              <a:rPr lang="zh-CN" altLang="en-US"/>
              <a:t>偶极子</a:t>
            </a:r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7439660" y="2705735"/>
            <a:ext cx="1960245" cy="6235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/>
              <a:t>八木天线</a:t>
            </a:r>
            <a:endParaRPr lang="en-US" altLang="zh-CN" b="1"/>
          </a:p>
          <a:p>
            <a:r>
              <a:rPr lang="en-US" altLang="zh-CN"/>
              <a:t>10</a:t>
            </a:r>
            <a:r>
              <a:rPr lang="en-US" altLang="zh-CN"/>
              <a:t>cm*150cm</a:t>
            </a:r>
            <a:endParaRPr lang="zh-CN" altLang="en-US"/>
          </a:p>
        </p:txBody>
      </p:sp>
      <p:pic>
        <p:nvPicPr>
          <p:cNvPr id="6" name="图片 5" descr="357032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3610" y="3629025"/>
            <a:ext cx="4572000" cy="200977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28260" y="437670"/>
            <a:ext cx="9626400" cy="723600"/>
          </a:xfrm>
        </p:spPr>
        <p:txBody>
          <a:bodyPr/>
          <a:lstStyle/>
          <a:p>
            <a:r>
              <a:rPr lang="zh-CN" altLang="en-US">
                <a:sym typeface="+mn-ea"/>
              </a:rPr>
              <a:t>偶极子和单极子</a:t>
            </a:r>
            <a:r>
              <a:rPr lang="zh-CN" altLang="en-US">
                <a:sym typeface="+mn-ea"/>
              </a:rPr>
              <a:t>天线</a:t>
            </a:r>
            <a:endParaRPr lang="zh-CN" altLang="en-US"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2"/>
            </p:custDataLst>
          </p:nvPr>
        </p:nvSpPr>
        <p:spPr>
          <a:xfrm>
            <a:off x="1687830" y="5690870"/>
            <a:ext cx="84893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几种天线的接收方式：把电磁波引导到某处，然后在该</a:t>
            </a:r>
            <a:r>
              <a:rPr lang="zh-CN" altLang="en-US"/>
              <a:t>该处放置小天线进行接收</a:t>
            </a:r>
            <a:endParaRPr lang="zh-CN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如果是偶极子，则其长度约为观测波长的一半</a:t>
            </a:r>
            <a:endParaRPr lang="zh-CN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如果是单极子天线，则其长度一般约为观测波长的四分之一</a:t>
            </a:r>
            <a:endParaRPr lang="zh-CN" altLang="en-US"/>
          </a:p>
        </p:txBody>
      </p:sp>
      <p:pic>
        <p:nvPicPr>
          <p:cNvPr id="2" name="图片 1" descr="chapter04-p2_img0007"/>
          <p:cNvPicPr>
            <a:picLocks noChangeAspect="1"/>
          </p:cNvPicPr>
          <p:nvPr/>
        </p:nvPicPr>
        <p:blipFill>
          <a:blip r:embed="rId3"/>
          <a:srcRect l="35875"/>
          <a:stretch>
            <a:fillRect/>
          </a:stretch>
        </p:blipFill>
        <p:spPr>
          <a:xfrm>
            <a:off x="7082155" y="2602865"/>
            <a:ext cx="4191635" cy="26657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8685" y="1182370"/>
            <a:ext cx="2352675" cy="20574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404235" y="1315720"/>
            <a:ext cx="2619375" cy="19240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b="1243"/>
          <a:stretch>
            <a:fillRect/>
          </a:stretch>
        </p:blipFill>
        <p:spPr>
          <a:xfrm>
            <a:off x="1151255" y="3355340"/>
            <a:ext cx="4572000" cy="2219960"/>
          </a:xfrm>
          <a:prstGeom prst="rect">
            <a:avLst/>
          </a:prstGeom>
        </p:spPr>
      </p:pic>
      <p:pic>
        <p:nvPicPr>
          <p:cNvPr id="102" name="图片 101"/>
          <p:cNvPicPr/>
          <p:nvPr/>
        </p:nvPicPr>
        <p:blipFill>
          <a:blip r:embed="rId10"/>
          <a:stretch>
            <a:fillRect/>
          </a:stretch>
        </p:blipFill>
        <p:spPr>
          <a:xfrm>
            <a:off x="8834438" y="1292860"/>
            <a:ext cx="2790825" cy="1638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圆角矩形 12"/>
          <p:cNvSpPr/>
          <p:nvPr/>
        </p:nvSpPr>
        <p:spPr>
          <a:xfrm>
            <a:off x="614045" y="1033145"/>
            <a:ext cx="5753100" cy="46101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3" name="图片 102"/>
          <p:cNvPicPr/>
          <p:nvPr/>
        </p:nvPicPr>
        <p:blipFill>
          <a:blip r:embed="rId11"/>
          <a:stretch>
            <a:fillRect/>
          </a:stretch>
        </p:blipFill>
        <p:spPr>
          <a:xfrm>
            <a:off x="6795770" y="1369060"/>
            <a:ext cx="2416810" cy="148653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28260" y="437670"/>
            <a:ext cx="9626400" cy="723600"/>
          </a:xfrm>
        </p:spPr>
        <p:txBody>
          <a:bodyPr/>
          <a:lstStyle/>
          <a:p>
            <a:r>
              <a:rPr lang="zh-CN" altLang="en-US"/>
              <a:t>天线的反射系数</a:t>
            </a:r>
            <a:endParaRPr lang="en-US" altLang="zh-CN"/>
          </a:p>
        </p:txBody>
      </p:sp>
      <p:pic>
        <p:nvPicPr>
          <p:cNvPr id="101" name="图片 100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121650" y="1377950"/>
            <a:ext cx="2557780" cy="38379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圆角矩形 2"/>
          <p:cNvSpPr/>
          <p:nvPr>
            <p:custDataLst>
              <p:tags r:id="rId4"/>
            </p:custDataLst>
          </p:nvPr>
        </p:nvSpPr>
        <p:spPr>
          <a:xfrm>
            <a:off x="8665845" y="2966720"/>
            <a:ext cx="1551305" cy="200469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>
            <p:custDataLst>
              <p:tags r:id="rId5"/>
            </p:custDataLst>
          </p:nvPr>
        </p:nvSpPr>
        <p:spPr>
          <a:xfrm>
            <a:off x="8641080" y="1344930"/>
            <a:ext cx="1551940" cy="142811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7557135" y="732155"/>
            <a:ext cx="8096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天线</a:t>
            </a:r>
            <a:endParaRPr lang="zh-CN" altLang="en-US" sz="1400"/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10193020" y="5205730"/>
            <a:ext cx="7651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发射机</a:t>
            </a:r>
            <a:endParaRPr lang="zh-CN" altLang="en-US" sz="1400"/>
          </a:p>
        </p:txBody>
      </p:sp>
      <p:cxnSp>
        <p:nvCxnSpPr>
          <p:cNvPr id="13" name="直接箭头连接符 12"/>
          <p:cNvCxnSpPr/>
          <p:nvPr>
            <p:custDataLst>
              <p:tags r:id="rId8"/>
            </p:custDataLst>
          </p:nvPr>
        </p:nvCxnSpPr>
        <p:spPr>
          <a:xfrm>
            <a:off x="8043545" y="1092835"/>
            <a:ext cx="525780" cy="518795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>
            <p:custDataLst>
              <p:tags r:id="rId9"/>
            </p:custDataLst>
          </p:nvPr>
        </p:nvCxnSpPr>
        <p:spPr>
          <a:xfrm>
            <a:off x="9667240" y="5048885"/>
            <a:ext cx="448945" cy="273685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>
            <p:custDataLst>
              <p:tags r:id="rId10"/>
            </p:custDataLst>
          </p:nvPr>
        </p:nvCxnSpPr>
        <p:spPr>
          <a:xfrm flipH="1">
            <a:off x="6844665" y="2877820"/>
            <a:ext cx="368935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>
            <p:custDataLst>
              <p:tags r:id="rId11"/>
            </p:custDataLst>
          </p:nvPr>
        </p:nvCxnSpPr>
        <p:spPr>
          <a:xfrm flipV="1">
            <a:off x="7964170" y="2998470"/>
            <a:ext cx="0" cy="106743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>
            <p:custDataLst>
              <p:tags r:id="rId12"/>
            </p:custDataLst>
          </p:nvPr>
        </p:nvCxnSpPr>
        <p:spPr>
          <a:xfrm flipV="1">
            <a:off x="8044815" y="1931035"/>
            <a:ext cx="0" cy="84201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>
            <p:custDataLst>
              <p:tags r:id="rId13"/>
            </p:custDataLst>
          </p:nvPr>
        </p:nvCxnSpPr>
        <p:spPr>
          <a:xfrm>
            <a:off x="8164195" y="3006725"/>
            <a:ext cx="0" cy="102425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>
            <p:custDataLst>
              <p:tags r:id="rId14"/>
            </p:custDataLst>
          </p:nvPr>
        </p:nvSpPr>
        <p:spPr>
          <a:xfrm>
            <a:off x="7656195" y="3140710"/>
            <a:ext cx="38862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/>
              <a:t>输入功率</a:t>
            </a:r>
            <a:endParaRPr lang="zh-CN" altLang="en-US" sz="1000"/>
          </a:p>
          <a:p>
            <a:r>
              <a:rPr lang="en-US" altLang="zh-CN" sz="1000"/>
              <a:t>P1</a:t>
            </a:r>
            <a:endParaRPr lang="en-US" altLang="zh-CN" sz="1000"/>
          </a:p>
        </p:txBody>
      </p:sp>
      <p:sp>
        <p:nvSpPr>
          <p:cNvPr id="25" name="文本框 24"/>
          <p:cNvSpPr txBox="1"/>
          <p:nvPr>
            <p:custDataLst>
              <p:tags r:id="rId15"/>
            </p:custDataLst>
          </p:nvPr>
        </p:nvSpPr>
        <p:spPr>
          <a:xfrm>
            <a:off x="7557135" y="1450975"/>
            <a:ext cx="38862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/>
              <a:t>天线辐射的功率</a:t>
            </a:r>
            <a:r>
              <a:rPr lang="en-US" altLang="zh-CN" sz="1000"/>
              <a:t>P2</a:t>
            </a:r>
            <a:endParaRPr lang="en-US" altLang="zh-CN" sz="1000"/>
          </a:p>
        </p:txBody>
      </p:sp>
      <p:sp>
        <p:nvSpPr>
          <p:cNvPr id="26" name="文本框 25"/>
          <p:cNvSpPr txBox="1"/>
          <p:nvPr>
            <p:custDataLst>
              <p:tags r:id="rId16"/>
            </p:custDataLst>
          </p:nvPr>
        </p:nvSpPr>
        <p:spPr>
          <a:xfrm>
            <a:off x="8180705" y="3122930"/>
            <a:ext cx="38862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/>
              <a:t>被反射回</a:t>
            </a:r>
            <a:r>
              <a:rPr lang="zh-CN" altLang="en-US" sz="1000"/>
              <a:t>的功率</a:t>
            </a:r>
            <a:endParaRPr lang="zh-CN" altLang="en-US" sz="1000"/>
          </a:p>
          <a:p>
            <a:r>
              <a:rPr lang="en-US" altLang="zh-CN" sz="1000"/>
              <a:t>P1’</a:t>
            </a:r>
            <a:endParaRPr lang="en-US" altLang="zh-CN" sz="1000"/>
          </a:p>
        </p:txBody>
      </p:sp>
      <p:cxnSp>
        <p:nvCxnSpPr>
          <p:cNvPr id="27" name="直接箭头连接符 26"/>
          <p:cNvCxnSpPr/>
          <p:nvPr>
            <p:custDataLst>
              <p:tags r:id="rId17"/>
            </p:custDataLst>
          </p:nvPr>
        </p:nvCxnSpPr>
        <p:spPr>
          <a:xfrm flipH="1">
            <a:off x="10534015" y="2400935"/>
            <a:ext cx="145415" cy="476885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>
            <p:custDataLst>
              <p:tags r:id="rId18"/>
            </p:custDataLst>
          </p:nvPr>
        </p:nvSpPr>
        <p:spPr>
          <a:xfrm>
            <a:off x="10646410" y="1986915"/>
            <a:ext cx="5467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接口平面</a:t>
            </a:r>
            <a:endParaRPr lang="zh-CN" altLang="en-US" sz="12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矩形 31"/>
              <p:cNvSpPr/>
              <p:nvPr>
                <p:custDataLst>
                  <p:tags r:id="rId19"/>
                </p:custDataLst>
              </p:nvPr>
            </p:nvSpPr>
            <p:spPr>
              <a:xfrm>
                <a:off x="412750" y="1865630"/>
                <a:ext cx="6797675" cy="2940685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p>
                <a:pPr>
                  <a:lnSpc>
                    <a:spcPct val="130000"/>
                  </a:lnSpc>
                </a:pPr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用</a:t>
                </a:r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发射机向天线输入功率</a:t>
                </a:r>
                <a:r>
                  <a:rPr lang="en-US" altLang="zh-CN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P1</a:t>
                </a:r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，有</a:t>
                </a:r>
                <a:r>
                  <a:rPr lang="en-US" altLang="zh-CN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P2</a:t>
                </a:r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的功率被天线辐射出去，有</a:t>
                </a:r>
                <a:r>
                  <a:rPr lang="en-US" altLang="zh-CN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P1’</a:t>
                </a:r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的功率在端口处</a:t>
                </a:r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被反射回来。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30000"/>
                  </a:lnSpc>
                </a:pP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记反射系数</a:t>
                </a:r>
                <a:r>
                  <a:rPr lang="en-US" altLang="zh-CN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1600" i="1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altLang="zh-CN" sz="1600" i="1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𝑃</m:t>
                        </m:r>
                        <m:r>
                          <a:rPr lang="en-US" altLang="zh-CN" sz="1600" i="1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1</m:t>
                        </m:r>
                        <m:r>
                          <a:rPr lang="en-US" altLang="zh-CN" sz="1600" i="1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’/</m:t>
                        </m:r>
                        <m:r>
                          <a:rPr lang="en-US" altLang="zh-CN" sz="1600" i="1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𝑃</m:t>
                        </m:r>
                        <m:r>
                          <a:rPr lang="en-US" altLang="zh-CN" sz="1600" i="1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1</m:t>
                        </m:r>
                      </m:e>
                    </m:rad>
                  </m:oMath>
                </a14:m>
                <a:r>
                  <a:rPr lang="en-US" altLang="zh-CN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 </a:t>
                </a:r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，即表征了有多少功率被反射回来。显然我们希望输入的功率被尽可能被</a:t>
                </a:r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天线发射出去，所以反射</a:t>
                </a:r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系数越小越好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>
                  <a:lnSpc>
                    <a:spcPct val="130000"/>
                  </a:lnSpc>
                </a:pPr>
                <a:endPara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天线收发是一个可逆过程，对于接收而言，反射系数表示天线接收的信号有多少被送入到了后面的接收机</a:t>
                </a:r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中，所以也是越小</a:t>
                </a:r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越好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mc:Choice>
        <mc:Fallback>
          <p:sp>
            <p:nvSpPr>
              <p:cNvPr id="32" name="矩形 3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0"/>
                </p:custDataLst>
              </p:nvPr>
            </p:nvSpPr>
            <p:spPr>
              <a:xfrm>
                <a:off x="412750" y="1865630"/>
                <a:ext cx="6797675" cy="2940685"/>
              </a:xfrm>
              <a:prstGeom prst="rect">
                <a:avLst/>
              </a:prstGeom>
              <a:blipFill rotWithShape="1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文本框 35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3108325" y="5650865"/>
                <a:ext cx="4647565" cy="46926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>
                          <a:latin typeface="Cambria Math" panose="02040503050406030204" charset="0"/>
                          <a:cs typeface="Cambria Math" panose="02040503050406030204" charset="0"/>
                        </a:rPr>
                        <m:t>反射系数</m:t>
                      </m:r>
                      <m:r>
                        <a:rPr lang="en-US" altLang="zh-CN" i="1">
                          <a:latin typeface="Cambria Math" panose="02040503050406030204" charset="0"/>
                          <a:cs typeface="Cambria Math" panose="02040503050406030204" charset="0"/>
                        </a:rPr>
                        <m:t>(</m:t>
                      </m:r>
                      <m:r>
                        <a:rPr lang="en-US" altLang="zh-CN" i="1">
                          <a:latin typeface="Cambria Math" panose="02040503050406030204" charset="0"/>
                          <a:cs typeface="Cambria Math" panose="02040503050406030204" charset="0"/>
                        </a:rPr>
                        <m:t>𝑑𝐵</m:t>
                      </m:r>
                      <m:r>
                        <a:rPr lang="en-US" altLang="zh-CN" i="1">
                          <a:latin typeface="Cambria Math" panose="02040503050406030204" charset="0"/>
                          <a:cs typeface="Cambria Math" panose="02040503050406030204" charset="0"/>
                        </a:rPr>
                        <m:t>)=</m:t>
                      </m:r>
                      <m:r>
                        <a:rPr lang="en-US" altLang="zh-CN" i="1">
                          <a:latin typeface="Cambria Math" panose="02040503050406030204" charset="0"/>
                          <a:cs typeface="Cambria Math" panose="02040503050406030204" charset="0"/>
                        </a:rPr>
                        <m:t>20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∗</m:t>
                          </m:r>
                          <m:r>
                            <a:rPr lang="en-US" altLang="zh-CN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𝑙𝑜𝑔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10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charset="0"/>
                          <a:cs typeface="Cambria Math" panose="02040503050406030204" charset="0"/>
                        </a:rPr>
                        <m:t>(</m:t>
                      </m:r>
                      <m:r>
                        <a:rPr lang="zh-CN" altLang="en-US" i="1">
                          <a:latin typeface="Cambria Math" panose="02040503050406030204" charset="0"/>
                          <a:cs typeface="Cambria Math" panose="02040503050406030204" charset="0"/>
                        </a:rPr>
                        <m:t>反射系数</m:t>
                      </m:r>
                      <m:r>
                        <a:rPr lang="en-US" altLang="zh-CN" i="1">
                          <a:latin typeface="Cambria Math" panose="02040503050406030204" charset="0"/>
                          <a:cs typeface="Cambria Math" panose="02040503050406030204" charset="0"/>
                        </a:rPr>
                        <m:t>)</m:t>
                      </m:r>
                    </m:oMath>
                  </m:oMathPara>
                </a14:m>
                <a:endParaRPr lang="en-US" altLang="zh-CN" i="1">
                  <a:latin typeface="Cambria Math" panose="02040503050406030204" charset="0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36" name="文本框 35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3"/>
                </p:custDataLst>
              </p:nvPr>
            </p:nvSpPr>
            <p:spPr>
              <a:xfrm>
                <a:off x="3108325" y="5650865"/>
                <a:ext cx="4647565" cy="469265"/>
              </a:xfrm>
              <a:prstGeom prst="rect">
                <a:avLst/>
              </a:prstGeom>
              <a:blipFill rotWithShape="1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文本框 36"/>
          <p:cNvSpPr txBox="1"/>
          <p:nvPr>
            <p:custDataLst>
              <p:tags r:id="rId25"/>
            </p:custDataLst>
          </p:nvPr>
        </p:nvSpPr>
        <p:spPr>
          <a:xfrm>
            <a:off x="3448050" y="5215890"/>
            <a:ext cx="39674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一般把反射系数换算为</a:t>
            </a:r>
            <a:r>
              <a:rPr lang="en-US" altLang="zh-CN"/>
              <a:t>dB</a:t>
            </a:r>
            <a:r>
              <a:rPr lang="zh-CN" altLang="en-US"/>
              <a:t>的形式，</a:t>
            </a:r>
            <a:r>
              <a:rPr lang="zh-CN" altLang="en-US"/>
              <a:t>即：</a:t>
            </a:r>
            <a:endParaRPr lang="zh-CN" altLang="en-US"/>
          </a:p>
        </p:txBody>
      </p:sp>
    </p:spTree>
    <p:custDataLst>
      <p:tags r:id="rId2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28260" y="437670"/>
            <a:ext cx="9626400" cy="723600"/>
          </a:xfrm>
        </p:spPr>
        <p:txBody>
          <a:bodyPr/>
          <a:lstStyle/>
          <a:p>
            <a:r>
              <a:rPr lang="zh-CN" altLang="en-US">
                <a:sym typeface="+mn-ea"/>
              </a:rPr>
              <a:t>天线的反射系数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098165" y="6261100"/>
            <a:ext cx="585787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ym typeface="+mn-ea"/>
              </a:rPr>
              <a:t>注：反射系数</a:t>
            </a:r>
            <a:r>
              <a:rPr lang="en-US" altLang="zh-CN" sz="1200">
                <a:sym typeface="+mn-ea"/>
              </a:rPr>
              <a:t>&lt;=-10dB</a:t>
            </a:r>
            <a:r>
              <a:rPr lang="zh-CN" altLang="en-US" sz="1200">
                <a:sym typeface="+mn-ea"/>
              </a:rPr>
              <a:t>基本上和驻波比</a:t>
            </a:r>
            <a:r>
              <a:rPr lang="en-US" altLang="zh-CN" sz="1200">
                <a:sym typeface="+mn-ea"/>
              </a:rPr>
              <a:t>&lt;=2</a:t>
            </a:r>
            <a:r>
              <a:rPr lang="zh-CN" altLang="en-US" sz="1200">
                <a:sym typeface="+mn-ea"/>
              </a:rPr>
              <a:t>等价；两个参数</a:t>
            </a:r>
            <a:r>
              <a:rPr lang="zh-CN" altLang="en-US" sz="1200">
                <a:sym typeface="+mn-ea"/>
              </a:rPr>
              <a:t>等价，可以相互</a:t>
            </a:r>
            <a:r>
              <a:rPr lang="zh-CN" altLang="en-US" sz="1200">
                <a:sym typeface="+mn-ea"/>
              </a:rPr>
              <a:t>换算</a:t>
            </a:r>
            <a:endParaRPr lang="zh-CN" altLang="en-US" sz="1200"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90650" y="1076325"/>
            <a:ext cx="1814195" cy="50749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157220" y="1138555"/>
            <a:ext cx="2066925" cy="50412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214745" y="1104900"/>
            <a:ext cx="1629410" cy="50380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825105" y="1086485"/>
            <a:ext cx="2142490" cy="508508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28260" y="437670"/>
            <a:ext cx="9626400" cy="723600"/>
          </a:xfrm>
        </p:spPr>
        <p:txBody>
          <a:bodyPr/>
          <a:lstStyle/>
          <a:p>
            <a:r>
              <a:rPr lang="zh-CN" altLang="en-US"/>
              <a:t>反射系数</a:t>
            </a:r>
            <a:r>
              <a:rPr lang="zh-CN" altLang="en-US"/>
              <a:t>实例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71830" y="6033770"/>
            <a:ext cx="388112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ym typeface="+mn-ea"/>
              </a:rPr>
              <a:t>注：反射系数</a:t>
            </a:r>
            <a:r>
              <a:rPr lang="en-US" altLang="zh-CN" sz="1200">
                <a:sym typeface="+mn-ea"/>
              </a:rPr>
              <a:t>&lt;=-10dB</a:t>
            </a:r>
            <a:r>
              <a:rPr lang="zh-CN" altLang="en-US" sz="1200">
                <a:sym typeface="+mn-ea"/>
              </a:rPr>
              <a:t>基本上和驻波比</a:t>
            </a:r>
            <a:r>
              <a:rPr lang="en-US" altLang="zh-CN" sz="1200">
                <a:sym typeface="+mn-ea"/>
              </a:rPr>
              <a:t>SWR</a:t>
            </a:r>
            <a:r>
              <a:rPr lang="en-US" altLang="zh-CN" sz="1200">
                <a:sym typeface="+mn-ea"/>
              </a:rPr>
              <a:t>&lt;=2</a:t>
            </a:r>
            <a:r>
              <a:rPr lang="zh-CN" altLang="en-US" sz="1200">
                <a:sym typeface="+mn-ea"/>
              </a:rPr>
              <a:t>等价</a:t>
            </a:r>
            <a:endParaRPr lang="zh-CN" altLang="en-US" sz="1200"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b="48779"/>
          <a:stretch>
            <a:fillRect/>
          </a:stretch>
        </p:blipFill>
        <p:spPr>
          <a:xfrm>
            <a:off x="4761865" y="3519805"/>
            <a:ext cx="3762375" cy="29711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t="50509"/>
          <a:stretch>
            <a:fillRect/>
          </a:stretch>
        </p:blipFill>
        <p:spPr>
          <a:xfrm>
            <a:off x="4761865" y="648970"/>
            <a:ext cx="3762375" cy="28708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2482"/>
          <a:stretch>
            <a:fillRect/>
          </a:stretch>
        </p:blipFill>
        <p:spPr>
          <a:xfrm rot="16200000">
            <a:off x="6718935" y="2568575"/>
            <a:ext cx="5828030" cy="198882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409575" y="2623820"/>
            <a:ext cx="414337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反射系数会随天线的观测频率而</a:t>
            </a:r>
            <a:r>
              <a:rPr lang="zh-CN" altLang="en-US"/>
              <a:t>变化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小于</a:t>
            </a:r>
            <a:r>
              <a:rPr lang="en-US" altLang="zh-CN"/>
              <a:t>-10dB</a:t>
            </a:r>
            <a:r>
              <a:rPr lang="zh-CN" altLang="en-US"/>
              <a:t>的频率范围称为天线的</a:t>
            </a:r>
            <a:r>
              <a:rPr lang="zh-CN" altLang="en-US">
                <a:solidFill>
                  <a:srgbClr val="FF0000"/>
                </a:solidFill>
              </a:rPr>
              <a:t>工作频率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此处八木天线的工作带宽为</a:t>
            </a:r>
            <a:r>
              <a:rPr lang="en-US" altLang="zh-CN">
                <a:sym typeface="+mn-ea"/>
              </a:rPr>
              <a:t>1380</a:t>
            </a:r>
            <a:r>
              <a:rPr lang="en-US" altLang="zh-CN"/>
              <a:t>MHz-</a:t>
            </a:r>
            <a:r>
              <a:rPr lang="en-US" altLang="zh-CN">
                <a:sym typeface="+mn-ea"/>
              </a:rPr>
              <a:t>1450</a:t>
            </a:r>
            <a:r>
              <a:rPr lang="en-US" altLang="zh-CN"/>
              <a:t>MHz</a:t>
            </a:r>
            <a:endParaRPr lang="en-US" altLang="zh-CN"/>
          </a:p>
        </p:txBody>
      </p:sp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UNIT_TYPE" val="y"/>
  <p:tag name="KSO_WM_UNIT_INDEX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topBottom"/>
  <p:tag name="KSO_WM_SLIDE_BK_DARK_LIGHT" val="2"/>
</p:tagLst>
</file>

<file path=ppt/tags/tag10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bottomTop"/>
  <p:tag name="KSO_WM_SLIDE_BK_DARK_LIGHT" val="2"/>
</p:tagLst>
</file>

<file path=ppt/tags/tag11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navigation"/>
  <p:tag name="KSO_WM_SLIDE_BK_DARK_LIGHT" val="2"/>
</p:tagLst>
</file>

<file path=ppt/tags/tag12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belt"/>
  <p:tag name="KSO_WM_SLIDE_BK_DARK_LIGHT" val="2"/>
</p:tagLst>
</file>

<file path=ppt/tags/tag13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3924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3924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3924"/>
  <p:tag name="KSO_WM_TEMPLATE_THUMBS_INDEX" val="1、4、5、6、7、8、9、10、11、12、13"/>
</p:tagLst>
</file>

<file path=ppt/tags/tag145.xml><?xml version="1.0" encoding="utf-8"?>
<p:tagLst xmlns:p="http://schemas.openxmlformats.org/presentationml/2006/main">
  <p:tag name="KSO_WM_UNIT_ISCONTENTSTITLE" val="0"/>
  <p:tag name="KSO_WM_UNIT_PRESET_TEXT" val="马卡龙味的冬天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3924_1*a*1"/>
  <p:tag name="KSO_WM_TEMPLATE_CATEGORY" val="custom"/>
  <p:tag name="KSO_WM_TEMPLATE_INDEX" val="20203924"/>
  <p:tag name="KSO_WM_UNIT_LAYERLEVEL" val="1"/>
  <p:tag name="KSO_WM_TAG_VERSION" val="1.0"/>
  <p:tag name="KSO_WM_BEAUTIFY_FLAG" val="#wm#"/>
  <p:tag name="KSO_WM_UNIT_ISNUMDGMTITLE" val="0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SLIDE_ID" val="custom20203924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3924"/>
  <p:tag name="KSO_WM_SLIDE_LAYOUT" val="a"/>
  <p:tag name="KSO_WM_SLIDE_LAYOUT_CNT" val="1"/>
  <p:tag name="KSO_WM_TEMPLATE_THUMBS_INDEX" val="1、4、5、6、7、8、9、10、11、12、13、15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924_9*a*1"/>
  <p:tag name="KSO_WM_TEMPLATE_CATEGORY" val="custom"/>
  <p:tag name="KSO_WM_TEMPLATE_INDEX" val="20203924"/>
  <p:tag name="KSO_WM_UNIT_LAYERLEVEL" val="1"/>
  <p:tag name="KSO_WM_TAG_VERSION" val="1.0"/>
  <p:tag name="KSO_WM_BEAUTIFY_FLAG" val="#wm#"/>
  <p:tag name="KSO_WM_UNIT_ISCONTENTSTITLE" val="0"/>
  <p:tag name="KSO_WM_UNIT_PRESET_TEXT" val="单击此处添加标题"/>
  <p:tag name="KSO_WM_UNIT_NOCLEAR" val="0"/>
  <p:tag name="KSO_WM_UNIT_VALUE" val="26"/>
  <p:tag name="KSO_WM_UNIT_TYPE" val="a"/>
  <p:tag name="KSO_WM_UNIT_INDEX" val="1"/>
  <p:tag name="KSO_WM_UNIT_ISNUMDGMTITLE" val="0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SLIDE_ID" val="custom20203924_9"/>
  <p:tag name="KSO_WM_TEMPLATE_SUBCATEGORY" val="0"/>
  <p:tag name="KSO_WM_TEMPLATE_MASTER_TYPE" val="1"/>
  <p:tag name="KSO_WM_TEMPLATE_COLOR_TYPE" val="1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03924"/>
  <p:tag name="KSO_WM_SLIDE_TYPE" val="text"/>
  <p:tag name="KSO_WM_SLIDE_SUBTYPE" val="pureTxt"/>
  <p:tag name="KSO_WM_SLIDE_SIZE" val="758*343"/>
  <p:tag name="KSO_WM_SLIDE_POSITION" val="100*98"/>
  <p:tag name="KSO_WM_SLIDE_LAYOUT" val="a_f"/>
  <p:tag name="KSO_WM_SLIDE_LAYOUT_CNT" val="1_1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924_9*a*1"/>
  <p:tag name="KSO_WM_TEMPLATE_CATEGORY" val="custom"/>
  <p:tag name="KSO_WM_TEMPLATE_INDEX" val="20203924"/>
  <p:tag name="KSO_WM_UNIT_LAYERLEVEL" val="1"/>
  <p:tag name="KSO_WM_TAG_VERSION" val="1.0"/>
  <p:tag name="KSO_WM_BEAUTIFY_FLAG" val="#wm#"/>
  <p:tag name="KSO_WM_UNIT_ISCONTENTSTITLE" val="0"/>
  <p:tag name="KSO_WM_UNIT_PRESET_TEXT" val="单击此处添加标题"/>
  <p:tag name="KSO_WM_UNIT_NOCLEAR" val="0"/>
  <p:tag name="KSO_WM_UNIT_VALUE" val="26"/>
  <p:tag name="KSO_WM_UNIT_TYPE" val="a"/>
  <p:tag name="KSO_WM_UNIT_INDEX" val="1"/>
  <p:tag name="KSO_WM_UNIT_ISNUMDGMTITLE" val="0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SLIDE_ID" val="custom20203924_9"/>
  <p:tag name="KSO_WM_TEMPLATE_SUBCATEGORY" val="0"/>
  <p:tag name="KSO_WM_TEMPLATE_MASTER_TYPE" val="1"/>
  <p:tag name="KSO_WM_TEMPLATE_COLOR_TYPE" val="1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03924"/>
  <p:tag name="KSO_WM_SLIDE_TYPE" val="text"/>
  <p:tag name="KSO_WM_SLIDE_SUBTYPE" val="pureTxt"/>
  <p:tag name="KSO_WM_SLIDE_SIZE" val="758*343"/>
  <p:tag name="KSO_WM_SLIDE_POSITION" val="100*98"/>
  <p:tag name="KSO_WM_SLIDE_LAYOUT" val="a_f"/>
  <p:tag name="KSO_WM_SLIDE_LAYOUT_CNT" val="1_1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924_9*a*1"/>
  <p:tag name="KSO_WM_TEMPLATE_CATEGORY" val="custom"/>
  <p:tag name="KSO_WM_TEMPLATE_INDEX" val="20203924"/>
  <p:tag name="KSO_WM_UNIT_LAYERLEVEL" val="1"/>
  <p:tag name="KSO_WM_TAG_VERSION" val="1.0"/>
  <p:tag name="KSO_WM_BEAUTIFY_FLAG" val="#wm#"/>
  <p:tag name="KSO_WM_UNIT_ISCONTENTSTITLE" val="0"/>
  <p:tag name="KSO_WM_UNIT_PRESET_TEXT" val="单击此处添加标题"/>
  <p:tag name="KSO_WM_UNIT_NOCLEAR" val="0"/>
  <p:tag name="KSO_WM_UNIT_VALUE" val="26"/>
  <p:tag name="KSO_WM_UNIT_TYPE" val="a"/>
  <p:tag name="KSO_WM_UNIT_INDEX" val="1"/>
  <p:tag name="KSO_WM_UNIT_ISNUMDGMTITLE" val="0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SLIDE_ID" val="custom20203924_9"/>
  <p:tag name="KSO_WM_TEMPLATE_SUBCATEGORY" val="0"/>
  <p:tag name="KSO_WM_TEMPLATE_MASTER_TYPE" val="1"/>
  <p:tag name="KSO_WM_TEMPLATE_COLOR_TYPE" val="1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03924"/>
  <p:tag name="KSO_WM_SLIDE_TYPE" val="text"/>
  <p:tag name="KSO_WM_SLIDE_SUBTYPE" val="pureTxt"/>
  <p:tag name="KSO_WM_SLIDE_SIZE" val="758*343"/>
  <p:tag name="KSO_WM_SLIDE_POSITION" val="100*98"/>
  <p:tag name="KSO_WM_SLIDE_LAYOUT" val="a_f"/>
  <p:tag name="KSO_WM_SLIDE_LAYOUT_CNT" val="1_1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924_9*a*1"/>
  <p:tag name="KSO_WM_TEMPLATE_CATEGORY" val="custom"/>
  <p:tag name="KSO_WM_TEMPLATE_INDEX" val="20203924"/>
  <p:tag name="KSO_WM_UNIT_LAYERLEVEL" val="1"/>
  <p:tag name="KSO_WM_TAG_VERSION" val="1.0"/>
  <p:tag name="KSO_WM_BEAUTIFY_FLAG" val="#wm#"/>
  <p:tag name="KSO_WM_UNIT_ISCONTENTSTITLE" val="0"/>
  <p:tag name="KSO_WM_UNIT_PRESET_TEXT" val="单击此处添加标题"/>
  <p:tag name="KSO_WM_UNIT_NOCLEAR" val="0"/>
  <p:tag name="KSO_WM_UNIT_VALUE" val="26"/>
  <p:tag name="KSO_WM_UNIT_TYPE" val="a"/>
  <p:tag name="KSO_WM_UNIT_INDEX" val="1"/>
  <p:tag name="KSO_WM_UNIT_ISNUMDGMTITLE" val="0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SLIDE_ID" val="custom20203924_9"/>
  <p:tag name="KSO_WM_TEMPLATE_SUBCATEGORY" val="0"/>
  <p:tag name="KSO_WM_TEMPLATE_MASTER_TYPE" val="1"/>
  <p:tag name="KSO_WM_TEMPLATE_COLOR_TYPE" val="1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03924"/>
  <p:tag name="KSO_WM_SLIDE_TYPE" val="text"/>
  <p:tag name="KSO_WM_SLIDE_SUBTYPE" val="pureTxt"/>
  <p:tag name="KSO_WM_SLIDE_SIZE" val="758*343"/>
  <p:tag name="KSO_WM_SLIDE_POSITION" val="100*98"/>
  <p:tag name="KSO_WM_SLIDE_LAYOUT" val="a_f"/>
  <p:tag name="KSO_WM_SLIDE_LAYOUT_CNT" val="1_1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924_9*a*1"/>
  <p:tag name="KSO_WM_TEMPLATE_CATEGORY" val="custom"/>
  <p:tag name="KSO_WM_TEMPLATE_INDEX" val="20203924"/>
  <p:tag name="KSO_WM_UNIT_LAYERLEVEL" val="1"/>
  <p:tag name="KSO_WM_TAG_VERSION" val="1.0"/>
  <p:tag name="KSO_WM_BEAUTIFY_FLAG" val="#wm#"/>
  <p:tag name="KSO_WM_UNIT_ISCONTENTSTITLE" val="0"/>
  <p:tag name="KSO_WM_UNIT_PRESET_TEXT" val="单击此处添加标题"/>
  <p:tag name="KSO_WM_UNIT_NOCLEAR" val="0"/>
  <p:tag name="KSO_WM_UNIT_VALUE" val="26"/>
  <p:tag name="KSO_WM_UNIT_TYPE" val="a"/>
  <p:tag name="KSO_WM_UNIT_INDEX" val="1"/>
  <p:tag name="KSO_WM_UNIT_ISNUMDGMTITLE" val="0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SLIDE_ID" val="custom20203924_9"/>
  <p:tag name="KSO_WM_TEMPLATE_SUBCATEGORY" val="0"/>
  <p:tag name="KSO_WM_TEMPLATE_MASTER_TYPE" val="1"/>
  <p:tag name="KSO_WM_TEMPLATE_COLOR_TYPE" val="1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03924"/>
  <p:tag name="KSO_WM_SLIDE_TYPE" val="text"/>
  <p:tag name="KSO_WM_SLIDE_SUBTYPE" val="pureTxt"/>
  <p:tag name="KSO_WM_SLIDE_SIZE" val="758*343"/>
  <p:tag name="KSO_WM_SLIDE_POSITION" val="100*98"/>
  <p:tag name="KSO_WM_SLIDE_LAYOUT" val="a_f"/>
  <p:tag name="KSO_WM_SLIDE_LAYOUT_CNT" val="1_1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924_9*a*1"/>
  <p:tag name="KSO_WM_TEMPLATE_CATEGORY" val="custom"/>
  <p:tag name="KSO_WM_TEMPLATE_INDEX" val="20203924"/>
  <p:tag name="KSO_WM_UNIT_LAYERLEVEL" val="1"/>
  <p:tag name="KSO_WM_TAG_VERSION" val="1.0"/>
  <p:tag name="KSO_WM_BEAUTIFY_FLAG" val="#wm#"/>
  <p:tag name="KSO_WM_UNIT_ISCONTENTSTITLE" val="0"/>
  <p:tag name="KSO_WM_UNIT_PRESET_TEXT" val="单击此处添加标题"/>
  <p:tag name="KSO_WM_UNIT_NOCLEAR" val="0"/>
  <p:tag name="KSO_WM_UNIT_VALUE" val="26"/>
  <p:tag name="KSO_WM_UNIT_TYPE" val="a"/>
  <p:tag name="KSO_WM_UNIT_INDEX" val="1"/>
  <p:tag name="KSO_WM_UNIT_ISNUMDGMTITLE" val="0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y*1"/>
  <p:tag name="KSO_WM_UNIT_LAYERLEVEL" val="1"/>
  <p:tag name="KSO_WM_TAG_VERSION" val="1.0"/>
  <p:tag name="KSO_WM_BEAUTIFY_FLAG" val="#wm#"/>
  <p:tag name="KSO_WM_UNIT_TYPE" val="y"/>
  <p:tag name="KSO_WM_UNIT_INDEX" val="1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SLIDE_ID" val="custom20203924_9"/>
  <p:tag name="KSO_WM_TEMPLATE_SUBCATEGORY" val="0"/>
  <p:tag name="KSO_WM_TEMPLATE_MASTER_TYPE" val="1"/>
  <p:tag name="KSO_WM_TEMPLATE_COLOR_TYPE" val="1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03924"/>
  <p:tag name="KSO_WM_SLIDE_TYPE" val="text"/>
  <p:tag name="KSO_WM_SLIDE_SUBTYPE" val="pureTxt"/>
  <p:tag name="KSO_WM_SLIDE_SIZE" val="758*343"/>
  <p:tag name="KSO_WM_SLIDE_POSITION" val="100*98"/>
  <p:tag name="KSO_WM_SLIDE_LAYOUT" val="a_f"/>
  <p:tag name="KSO_WM_SLIDE_LAYOUT_CNT" val="1_1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924_9*a*1"/>
  <p:tag name="KSO_WM_TEMPLATE_CATEGORY" val="custom"/>
  <p:tag name="KSO_WM_TEMPLATE_INDEX" val="20203924"/>
  <p:tag name="KSO_WM_UNIT_LAYERLEVEL" val="1"/>
  <p:tag name="KSO_WM_TAG_VERSION" val="1.0"/>
  <p:tag name="KSO_WM_BEAUTIFY_FLAG" val="#wm#"/>
  <p:tag name="KSO_WM_UNIT_ISCONTENTSTITLE" val="0"/>
  <p:tag name="KSO_WM_UNIT_PRESET_TEXT" val="单击此处添加标题"/>
  <p:tag name="KSO_WM_UNIT_NOCLEAR" val="0"/>
  <p:tag name="KSO_WM_UNIT_VALUE" val="26"/>
  <p:tag name="KSO_WM_UNIT_TYPE" val="a"/>
  <p:tag name="KSO_WM_UNIT_INDEX" val="1"/>
  <p:tag name="KSO_WM_UNIT_ISNUMDGMTITLE" val="0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SLIDE_ID" val="custom20203924_9"/>
  <p:tag name="KSO_WM_TEMPLATE_SUBCATEGORY" val="0"/>
  <p:tag name="KSO_WM_TEMPLATE_MASTER_TYPE" val="1"/>
  <p:tag name="KSO_WM_TEMPLATE_COLOR_TYPE" val="1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03924"/>
  <p:tag name="KSO_WM_SLIDE_TYPE" val="text"/>
  <p:tag name="KSO_WM_SLIDE_SUBTYPE" val="pureTxt"/>
  <p:tag name="KSO_WM_SLIDE_SIZE" val="758*343"/>
  <p:tag name="KSO_WM_SLIDE_POSITION" val="100*98"/>
  <p:tag name="KSO_WM_SLIDE_LAYOUT" val="a_f"/>
  <p:tag name="KSO_WM_SLIDE_LAYOUT_CNT" val="1_1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924_9*a*1"/>
  <p:tag name="KSO_WM_TEMPLATE_CATEGORY" val="custom"/>
  <p:tag name="KSO_WM_TEMPLATE_INDEX" val="20203924"/>
  <p:tag name="KSO_WM_UNIT_LAYERLEVEL" val="1"/>
  <p:tag name="KSO_WM_TAG_VERSION" val="1.0"/>
  <p:tag name="KSO_WM_BEAUTIFY_FLAG" val="#wm#"/>
  <p:tag name="KSO_WM_UNIT_ISCONTENTSTITLE" val="0"/>
  <p:tag name="KSO_WM_UNIT_PRESET_TEXT" val="单击此处添加标题"/>
  <p:tag name="KSO_WM_UNIT_NOCLEAR" val="0"/>
  <p:tag name="KSO_WM_UNIT_VALUE" val="26"/>
  <p:tag name="KSO_WM_UNIT_TYPE" val="a"/>
  <p:tag name="KSO_WM_UNIT_INDEX" val="1"/>
  <p:tag name="KSO_WM_UNIT_ISNUMDGMTITLE" val="0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SLIDE_ID" val="custom20203924_9"/>
  <p:tag name="KSO_WM_TEMPLATE_SUBCATEGORY" val="0"/>
  <p:tag name="KSO_WM_TEMPLATE_MASTER_TYPE" val="1"/>
  <p:tag name="KSO_WM_TEMPLATE_COLOR_TYPE" val="1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03924"/>
  <p:tag name="KSO_WM_SLIDE_TYPE" val="text"/>
  <p:tag name="KSO_WM_SLIDE_SUBTYPE" val="pureTxt"/>
  <p:tag name="KSO_WM_SLIDE_SIZE" val="758*343"/>
  <p:tag name="KSO_WM_SLIDE_POSITION" val="100*98"/>
  <p:tag name="KSO_WM_SLIDE_LAYOUT" val="a_f"/>
  <p:tag name="KSO_WM_SLIDE_LAYOUT_CNT" val="1_1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924_9*a*1"/>
  <p:tag name="KSO_WM_TEMPLATE_CATEGORY" val="custom"/>
  <p:tag name="KSO_WM_TEMPLATE_INDEX" val="20203924"/>
  <p:tag name="KSO_WM_UNIT_LAYERLEVEL" val="1"/>
  <p:tag name="KSO_WM_TAG_VERSION" val="1.0"/>
  <p:tag name="KSO_WM_BEAUTIFY_FLAG" val="#wm#"/>
  <p:tag name="KSO_WM_UNIT_ISCONTENTSTITLE" val="0"/>
  <p:tag name="KSO_WM_UNIT_PRESET_TEXT" val="单击此处添加标题"/>
  <p:tag name="KSO_WM_UNIT_NOCLEAR" val="0"/>
  <p:tag name="KSO_WM_UNIT_VALUE" val="26"/>
  <p:tag name="KSO_WM_UNIT_TYPE" val="a"/>
  <p:tag name="KSO_WM_UNIT_INDEX" val="1"/>
  <p:tag name="KSO_WM_UNIT_ISNUMDGMTITLE" val="0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SLIDE_ID" val="custom20203924_9"/>
  <p:tag name="KSO_WM_TEMPLATE_SUBCATEGORY" val="0"/>
  <p:tag name="KSO_WM_TEMPLATE_MASTER_TYPE" val="1"/>
  <p:tag name="KSO_WM_TEMPLATE_COLOR_TYPE" val="1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03924"/>
  <p:tag name="KSO_WM_SLIDE_TYPE" val="text"/>
  <p:tag name="KSO_WM_SLIDE_SUBTYPE" val="pureTxt"/>
  <p:tag name="KSO_WM_SLIDE_SIZE" val="758*343"/>
  <p:tag name="KSO_WM_SLIDE_POSITION" val="100*98"/>
  <p:tag name="KSO_WM_SLIDE_LAYOUT" val="a_f"/>
  <p:tag name="KSO_WM_SLIDE_LAYOUT_CNT" val="1_1"/>
</p:tagLst>
</file>

<file path=ppt/tags/tag213.xml><?xml version="1.0" encoding="utf-8"?>
<p:tagLst xmlns:p="http://schemas.openxmlformats.org/presentationml/2006/main">
  <p:tag name="commondata" val="eyJoZGlkIjoiMDk3Y2U0Y2IwMDg3ZGI1OGM5M2JjMTc4ODIwYjBjNGIifQ==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2"/>
  <p:tag name="KSO_WM_UNIT_LAYERLEVEL" val="1"/>
  <p:tag name="KSO_WM_TAG_VERSION" val="1.0"/>
  <p:tag name="KSO_WM_BEAUTIFY_FLAG" val="#wm#"/>
  <p:tag name="KSO_WM_UNIT_TYPE" val="y"/>
  <p:tag name="KSO_WM_UNIT_INDEX" val="2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y*1"/>
  <p:tag name="KSO_WM_UNIT_LAYERLEVEL" val="1"/>
  <p:tag name="KSO_WM_TAG_VERSION" val="1.0"/>
  <p:tag name="KSO_WM_BEAUTIFY_FLAG" val="#wm#"/>
  <p:tag name="KSO_WM_UNIT_TYPE" val="y"/>
  <p:tag name="KSO_WM_UNIT_INDEX" val="1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y*1"/>
  <p:tag name="KSO_WM_UNIT_LAYERLEVEL" val="1"/>
  <p:tag name="KSO_WM_TAG_VERSION" val="1.0"/>
  <p:tag name="KSO_WM_BEAUTIFY_FLAG" val="#wm#"/>
  <p:tag name="KSO_WM_UNIT_TYPE" val="y"/>
  <p:tag name="KSO_WM_UNIT_INDEX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frame"/>
  <p:tag name="KSO_WM_SLIDE_BK_DARK_LIGHT" val="2"/>
</p:tagLst>
</file>

<file path=ppt/tags/tag8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leftRight"/>
  <p:tag name="KSO_WM_SLIDE_BK_DARK_LIGHT" val="2"/>
</p:tagLst>
</file>

<file path=ppt/tags/tag9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heme/theme1.xml><?xml version="1.0" encoding="utf-8"?>
<a:theme xmlns:a="http://schemas.openxmlformats.org/drawingml/2006/main" name="1_Office 主题​​">
  <a:themeElements>
    <a:clrScheme name="原谅">
      <a:dk1>
        <a:srgbClr val="000000"/>
      </a:dk1>
      <a:lt1>
        <a:srgbClr val="FFFFFF"/>
      </a:lt1>
      <a:dk2>
        <a:srgbClr val="E6F0E1"/>
      </a:dk2>
      <a:lt2>
        <a:srgbClr val="FFFFFF"/>
      </a:lt2>
      <a:accent1>
        <a:srgbClr val="76A485"/>
      </a:accent1>
      <a:accent2>
        <a:srgbClr val="80A37F"/>
      </a:accent2>
      <a:accent3>
        <a:srgbClr val="8AA17B"/>
      </a:accent3>
      <a:accent4>
        <a:srgbClr val="93A078"/>
      </a:accent4>
      <a:accent5>
        <a:srgbClr val="9C9E76"/>
      </a:accent5>
      <a:accent6>
        <a:srgbClr val="A49C76"/>
      </a:accent6>
      <a:hlink>
        <a:srgbClr val="BFBFBF"/>
      </a:hlink>
      <a:folHlink>
        <a:srgbClr val="BFBFBF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1025</Words>
  <Application>WPS 演示</Application>
  <PresentationFormat>宽屏</PresentationFormat>
  <Paragraphs>174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1" baseType="lpstr">
      <vt:lpstr>Arial</vt:lpstr>
      <vt:lpstr>宋体</vt:lpstr>
      <vt:lpstr>Wingdings</vt:lpstr>
      <vt:lpstr>微软雅黑</vt:lpstr>
      <vt:lpstr>汉仪旗黑-85S</vt:lpstr>
      <vt:lpstr>黑体</vt:lpstr>
      <vt:lpstr>Viner Hand ITC</vt:lpstr>
      <vt:lpstr>Cambria Math</vt:lpstr>
      <vt:lpstr>Arial Unicode MS</vt:lpstr>
      <vt:lpstr>Calibri</vt:lpstr>
      <vt:lpstr>1_Office 主题​​</vt:lpstr>
      <vt:lpstr>业余射电天文——天线介绍2</vt:lpstr>
      <vt:lpstr>目录</vt:lpstr>
      <vt:lpstr>抛物面天线分解</vt:lpstr>
      <vt:lpstr>喇叭天线天线分解</vt:lpstr>
      <vt:lpstr>八木天线分解</vt:lpstr>
      <vt:lpstr>偶极子和单极子天线</vt:lpstr>
      <vt:lpstr>天线的反射系数</vt:lpstr>
      <vt:lpstr>天线的反射系数</vt:lpstr>
      <vt:lpstr>反射系数实例</vt:lpstr>
      <vt:lpstr>天线的反射系数——附录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BI6MHT</dc:creator>
  <cp:lastModifiedBy>一起上学去</cp:lastModifiedBy>
  <cp:revision>90</cp:revision>
  <dcterms:created xsi:type="dcterms:W3CDTF">2023-11-26T07:34:00Z</dcterms:created>
  <dcterms:modified xsi:type="dcterms:W3CDTF">2023-12-02T13:06:04Z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942D93AB6B9B4EB6A8595AEE6BBA05E3_12</vt:lpwstr>
  </property>
  <property fmtid="{D5CDD505-2E9C-101B-9397-08002B2CF9AE}" pid="3" name="KSOProductBuildVer">
    <vt:lpwstr>2052-12.1.0.15990</vt:lpwstr>
  </property>
</Properties>
</file>