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3"/>
    <p:sldId id="308" r:id="rId4"/>
    <p:sldId id="310" r:id="rId5"/>
    <p:sldId id="320" r:id="rId6"/>
    <p:sldId id="319" r:id="rId7"/>
    <p:sldId id="324" r:id="rId8"/>
    <p:sldId id="322" r:id="rId9"/>
    <p:sldId id="323" r:id="rId10"/>
    <p:sldId id="325" r:id="rId11"/>
    <p:sldId id="331" r:id="rId12"/>
    <p:sldId id="305" r:id="rId13"/>
    <p:sldId id="326" r:id="rId14"/>
    <p:sldId id="32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0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image" Target="file:///F:\Lets_Create/pic_temp/0_pic_quater_right_up.png" TargetMode="External"/><Relationship Id="rId12" Type="http://schemas.openxmlformats.org/officeDocument/2006/relationships/image" Target="../media/image4.png"/><Relationship Id="rId11" Type="http://schemas.openxmlformats.org/officeDocument/2006/relationships/tags" Target="../tags/tag5.xml"/><Relationship Id="rId10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1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image" Target="file:///F:\Lets_Create/pic_temp/0_pic_quater_right_up.png" TargetMode="External"/><Relationship Id="rId11" Type="http://schemas.openxmlformats.org/officeDocument/2006/relationships/image" Target="../media/image4.png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8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87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9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04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1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2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13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5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7.xml"/><Relationship Id="rId7" Type="http://schemas.openxmlformats.org/officeDocument/2006/relationships/image" Target="file:///F:\Lets_Create/pic_temp/pic_half_lef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image" Target="../media/image1.png"/><Relationship Id="rId11" Type="http://schemas.openxmlformats.org/officeDocument/2006/relationships/tags" Target="../tags/tag18.xml"/><Relationship Id="rId10" Type="http://schemas.openxmlformats.org/officeDocument/2006/relationships/image" Target="file:///F:\Lets_Create/pic_temp/pic_half_right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7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file:///F:\Lets_Create/pic_temp/0_pic_quater_right_up.png" TargetMode="External"/><Relationship Id="rId13" Type="http://schemas.openxmlformats.org/officeDocument/2006/relationships/image" Target="../media/image4.png"/><Relationship Id="rId12" Type="http://schemas.openxmlformats.org/officeDocument/2006/relationships/tags" Target="../tags/tag46.xml"/><Relationship Id="rId11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6353025" y="453390"/>
            <a:ext cx="4245910" cy="62103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826760" y="183515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/>
          <p:nvPr userDrawn="1">
            <p:custDataLst>
              <p:tags r:id="rId8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1226"/>
            <a:ext cx="5486400" cy="5095548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6667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844178" y="2117549"/>
            <a:ext cx="5222240" cy="288198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400" spc="600" baseline="0">
                <a:solidFill>
                  <a:schemeClr val="bg2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1602740" y="595630"/>
            <a:ext cx="4245610" cy="62103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881226"/>
            <a:ext cx="5486400" cy="5095548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10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7958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3"/>
            </p:custDataLst>
          </p:nvPr>
        </p:nvSpPr>
        <p:spPr>
          <a:xfrm>
            <a:off x="1086485" y="197739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86486" y="2933701"/>
            <a:ext cx="5278120" cy="1036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all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086168" y="4006850"/>
            <a:ext cx="5278120" cy="831850"/>
          </a:xfrm>
        </p:spPr>
        <p:txBody>
          <a:bodyPr lIns="468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5578475"/>
            <a:ext cx="1143000" cy="12795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90" y="5740400"/>
            <a:ext cx="108839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553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" y="34925"/>
            <a:ext cx="1175385" cy="121412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30" y="5240655"/>
            <a:ext cx="1588770" cy="1617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0" y="-147955"/>
            <a:ext cx="1035050" cy="109537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" y="5447030"/>
            <a:ext cx="1360805" cy="1313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130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10" y="104775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85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116840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4" name="图片 13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90" y="0"/>
            <a:ext cx="816610" cy="914400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5598160"/>
            <a:ext cx="1143000" cy="11176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730" cy="241554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70" y="4748530"/>
            <a:ext cx="2157730" cy="2109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189788" cy="406400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8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12" y="1397000"/>
            <a:ext cx="2189788" cy="406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 rot="5400000">
            <a:off x="3960345" y="488950"/>
            <a:ext cx="4245910" cy="62103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13"/>
            </p:custDataLst>
          </p:nvPr>
        </p:nvSpPr>
        <p:spPr>
          <a:xfrm>
            <a:off x="3444240" y="187071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4"/>
            </p:custDataLst>
          </p:nvPr>
        </p:nvSpPr>
        <p:spPr>
          <a:xfrm>
            <a:off x="5788025" y="2439035"/>
            <a:ext cx="723265" cy="758190"/>
          </a:xfrm>
          <a:prstGeom prst="ellipse">
            <a:avLst/>
          </a:prstGeom>
          <a:solidFill>
            <a:srgbClr val="C8D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5"/>
            </p:custDataLst>
          </p:nvPr>
        </p:nvSpPr>
        <p:spPr>
          <a:xfrm>
            <a:off x="4029075" y="2238375"/>
            <a:ext cx="1355090" cy="1377950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16"/>
            </p:custDataLst>
          </p:nvPr>
        </p:nvSpPr>
        <p:spPr>
          <a:xfrm>
            <a:off x="5157470" y="2658110"/>
            <a:ext cx="1068705" cy="1044575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3444241" y="3630930"/>
            <a:ext cx="5278120" cy="75819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F0E1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400000">
            <a:off x="5437505" y="94615"/>
            <a:ext cx="6193155" cy="66675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5687060" y="928370"/>
            <a:ext cx="5671185" cy="498475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/>
          <p:nvPr userDrawn="1">
            <p:custDataLst>
              <p:tags r:id="rId9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891796"/>
            <a:ext cx="4389120" cy="4076439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57841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501288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all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../media/image33.png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image" Target="../media/image32.png"/><Relationship Id="rId1" Type="http://schemas.openxmlformats.org/officeDocument/2006/relationships/tags" Target="../tags/tag1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9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tags" Target="../tags/tag193.xml"/><Relationship Id="rId3" Type="http://schemas.openxmlformats.org/officeDocument/2006/relationships/image" Target="../media/image34.png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image" Target="../media/image39.png"/><Relationship Id="rId6" Type="http://schemas.openxmlformats.org/officeDocument/2006/relationships/tags" Target="../tags/tag198.xml"/><Relationship Id="rId5" Type="http://schemas.openxmlformats.org/officeDocument/2006/relationships/image" Target="../media/image38.png"/><Relationship Id="rId4" Type="http://schemas.openxmlformats.org/officeDocument/2006/relationships/tags" Target="../tags/tag197.xml"/><Relationship Id="rId3" Type="http://schemas.openxmlformats.org/officeDocument/2006/relationships/image" Target="../media/image37.png"/><Relationship Id="rId2" Type="http://schemas.openxmlformats.org/officeDocument/2006/relationships/tags" Target="../tags/tag196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19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image" Target="../media/image42.png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image" Target="../media/image41.png"/><Relationship Id="rId4" Type="http://schemas.openxmlformats.org/officeDocument/2006/relationships/tags" Target="../tags/tag203.xml"/><Relationship Id="rId3" Type="http://schemas.openxmlformats.org/officeDocument/2006/relationships/image" Target="../media/image40.png"/><Relationship Id="rId2" Type="http://schemas.openxmlformats.org/officeDocument/2006/relationships/tags" Target="../tags/tag202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Relationship Id="rId3" Type="http://schemas.openxmlformats.org/officeDocument/2006/relationships/image" Target="../media/image17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2.xml"/><Relationship Id="rId3" Type="http://schemas.openxmlformats.org/officeDocument/2006/relationships/image" Target="../media/image18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19.png"/><Relationship Id="rId2" Type="http://schemas.openxmlformats.org/officeDocument/2006/relationships/tags" Target="../tags/tag15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62.xml"/><Relationship Id="rId11" Type="http://schemas.openxmlformats.org/officeDocument/2006/relationships/image" Target="../media/image20.png"/><Relationship Id="rId10" Type="http://schemas.openxmlformats.org/officeDocument/2006/relationships/tags" Target="../tags/tag161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6.xml"/><Relationship Id="rId5" Type="http://schemas.openxmlformats.org/officeDocument/2006/relationships/image" Target="../media/image22.png"/><Relationship Id="rId4" Type="http://schemas.openxmlformats.org/officeDocument/2006/relationships/tags" Target="../tags/tag165.xml"/><Relationship Id="rId3" Type="http://schemas.openxmlformats.org/officeDocument/2006/relationships/image" Target="../media/image21.pn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71.xml"/><Relationship Id="rId7" Type="http://schemas.openxmlformats.org/officeDocument/2006/relationships/image" Target="../media/image25.png"/><Relationship Id="rId6" Type="http://schemas.openxmlformats.org/officeDocument/2006/relationships/tags" Target="../tags/tag170.xml"/><Relationship Id="rId5" Type="http://schemas.openxmlformats.org/officeDocument/2006/relationships/image" Target="../media/image24.png"/><Relationship Id="rId4" Type="http://schemas.openxmlformats.org/officeDocument/2006/relationships/tags" Target="../tags/tag169.xml"/><Relationship Id="rId3" Type="http://schemas.openxmlformats.org/officeDocument/2006/relationships/image" Target="../media/image23.png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76.xml"/><Relationship Id="rId7" Type="http://schemas.openxmlformats.org/officeDocument/2006/relationships/image" Target="../media/image28.png"/><Relationship Id="rId6" Type="http://schemas.openxmlformats.org/officeDocument/2006/relationships/tags" Target="../tags/tag175.xml"/><Relationship Id="rId5" Type="http://schemas.openxmlformats.org/officeDocument/2006/relationships/image" Target="../media/image27.png"/><Relationship Id="rId4" Type="http://schemas.openxmlformats.org/officeDocument/2006/relationships/tags" Target="../tags/tag174.xml"/><Relationship Id="rId3" Type="http://schemas.openxmlformats.org/officeDocument/2006/relationships/image" Target="../media/image26.png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1.xml"/><Relationship Id="rId7" Type="http://schemas.openxmlformats.org/officeDocument/2006/relationships/image" Target="../media/image31.png"/><Relationship Id="rId6" Type="http://schemas.openxmlformats.org/officeDocument/2006/relationships/tags" Target="../tags/tag180.xml"/><Relationship Id="rId5" Type="http://schemas.openxmlformats.org/officeDocument/2006/relationships/image" Target="../media/image30.png"/><Relationship Id="rId4" Type="http://schemas.openxmlformats.org/officeDocument/2006/relationships/tags" Target="../tags/tag179.xml"/><Relationship Id="rId3" Type="http://schemas.openxmlformats.org/officeDocument/2006/relationships/image" Target="../media/image29.png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85.xml"/><Relationship Id="rId5" Type="http://schemas.openxmlformats.org/officeDocument/2006/relationships/image" Target="../media/image19.png"/><Relationship Id="rId4" Type="http://schemas.openxmlformats.org/officeDocument/2006/relationships/tags" Target="../tags/tag184.xml"/><Relationship Id="rId3" Type="http://schemas.openxmlformats.org/officeDocument/2006/relationships/image" Target="../media/image20.png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/>
              <a:t>业余射电天文</a:t>
            </a:r>
            <a:r>
              <a:rPr lang="en-US" altLang="zh-CN" sz="4000"/>
              <a:t>——21cm</a:t>
            </a:r>
            <a:r>
              <a:rPr lang="zh-CN" altLang="en-US" sz="4000"/>
              <a:t>八木设计</a:t>
            </a:r>
            <a:r>
              <a:rPr lang="en-US" altLang="zh-CN" sz="4000"/>
              <a:t>1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6276340" y="5780405"/>
            <a:ext cx="4491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QQ</a:t>
            </a:r>
            <a:r>
              <a:rPr lang="zh-CN" altLang="en-US"/>
              <a:t>交流群：926020514</a:t>
            </a:r>
            <a:endParaRPr lang="zh-CN" altLang="en-US"/>
          </a:p>
          <a:p>
            <a:r>
              <a:rPr lang="zh-CN" altLang="en-US"/>
              <a:t>论坛：http://radioastronomy.online/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71830" y="6033770"/>
            <a:ext cx="38811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ym typeface="+mn-ea"/>
              </a:rPr>
              <a:t>注：反射系数</a:t>
            </a:r>
            <a:r>
              <a:rPr lang="en-US" altLang="zh-CN" sz="1200">
                <a:sym typeface="+mn-ea"/>
              </a:rPr>
              <a:t>&lt;=-10dB</a:t>
            </a:r>
            <a:r>
              <a:rPr lang="zh-CN" altLang="en-US" sz="1200">
                <a:sym typeface="+mn-ea"/>
              </a:rPr>
              <a:t>基本上和驻波比</a:t>
            </a:r>
            <a:r>
              <a:rPr lang="en-US" altLang="zh-CN" sz="1200">
                <a:sym typeface="+mn-ea"/>
              </a:rPr>
              <a:t>SWR</a:t>
            </a:r>
            <a:r>
              <a:rPr lang="en-US" altLang="zh-CN" sz="1200">
                <a:sym typeface="+mn-ea"/>
              </a:rPr>
              <a:t>&lt;=2</a:t>
            </a:r>
            <a:r>
              <a:rPr lang="zh-CN" altLang="en-US" sz="1200">
                <a:sym typeface="+mn-ea"/>
              </a:rPr>
              <a:t>等价</a:t>
            </a:r>
            <a:endParaRPr lang="zh-CN" altLang="en-US" sz="12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8779"/>
          <a:stretch>
            <a:fillRect/>
          </a:stretch>
        </p:blipFill>
        <p:spPr>
          <a:xfrm>
            <a:off x="5024755" y="3652520"/>
            <a:ext cx="3426460" cy="2706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t="50509"/>
          <a:stretch>
            <a:fillRect/>
          </a:stretch>
        </p:blipFill>
        <p:spPr>
          <a:xfrm>
            <a:off x="5035550" y="1045845"/>
            <a:ext cx="3415665" cy="2606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482"/>
          <a:stretch>
            <a:fillRect/>
          </a:stretch>
        </p:blipFill>
        <p:spPr>
          <a:xfrm rot="16200000">
            <a:off x="6718935" y="2568575"/>
            <a:ext cx="5828030" cy="19888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9575" y="2623820"/>
            <a:ext cx="41433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反射系数会随天线的观测频率而</a:t>
            </a:r>
            <a:r>
              <a:rPr lang="zh-CN" altLang="en-US"/>
              <a:t>变化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小于</a:t>
            </a:r>
            <a:r>
              <a:rPr lang="en-US" altLang="zh-CN"/>
              <a:t>-10dB</a:t>
            </a:r>
            <a:r>
              <a:rPr lang="zh-CN" altLang="en-US"/>
              <a:t>的频率范围称为天线的</a:t>
            </a:r>
            <a:r>
              <a:rPr lang="zh-CN" altLang="en-US">
                <a:solidFill>
                  <a:srgbClr val="FF0000"/>
                </a:solidFill>
              </a:rPr>
              <a:t>工作频率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此处八木天线的工作带宽为</a:t>
            </a:r>
            <a:r>
              <a:rPr lang="en-US" altLang="zh-CN">
                <a:sym typeface="+mn-ea"/>
              </a:rPr>
              <a:t>1380</a:t>
            </a:r>
            <a:r>
              <a:rPr lang="en-US" altLang="zh-CN"/>
              <a:t>MHz-</a:t>
            </a:r>
            <a:r>
              <a:rPr lang="en-US" altLang="zh-CN">
                <a:sym typeface="+mn-ea"/>
              </a:rPr>
              <a:t>1450</a:t>
            </a:r>
            <a:r>
              <a:rPr lang="en-US" altLang="zh-CN"/>
              <a:t>MHz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>
                <a:sym typeface="+mn-ea"/>
              </a:rPr>
              <a:t>1420MHZ</a:t>
            </a:r>
            <a:r>
              <a:rPr lang="zh-CN" altLang="en-US">
                <a:sym typeface="+mn-ea"/>
              </a:rPr>
              <a:t>八木</a:t>
            </a:r>
            <a:r>
              <a:rPr lang="zh-CN" altLang="en-US"/>
              <a:t>反射系数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1420MHZ</a:t>
            </a:r>
            <a:r>
              <a:rPr lang="zh-CN" altLang="en-US">
                <a:sym typeface="+mn-ea"/>
              </a:rPr>
              <a:t>八木天线</a:t>
            </a:r>
            <a:r>
              <a:rPr lang="zh-CN" altLang="en-US">
                <a:sym typeface="+mn-ea"/>
              </a:rPr>
              <a:t>尺寸</a:t>
            </a:r>
            <a:endParaRPr lang="zh-CN" altLang="en-US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4565"/>
          <a:stretch>
            <a:fillRect/>
          </a:stretch>
        </p:blipFill>
        <p:spPr>
          <a:xfrm>
            <a:off x="6039485" y="1638935"/>
            <a:ext cx="3573145" cy="25190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11996"/>
          <a:stretch>
            <a:fillRect/>
          </a:stretch>
        </p:blipFill>
        <p:spPr>
          <a:xfrm>
            <a:off x="1430655" y="1451610"/>
            <a:ext cx="3735070" cy="2982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098611" y="5021834"/>
                <a:ext cx="2398395" cy="6038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11" y="5021834"/>
                <a:ext cx="2398395" cy="603885"/>
              </a:xfrm>
              <a:prstGeom prst="rect">
                <a:avLst/>
              </a:prstGeom>
              <a:blipFill rotWithShape="1">
                <a:blip r:embed="rId6"/>
                <a:stretch>
                  <a:fillRect l="-24" t="-42" r="24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5278755" y="5021580"/>
            <a:ext cx="4827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目前八木长度为</a:t>
            </a:r>
            <a:r>
              <a:rPr lang="en-US" altLang="zh-CN"/>
              <a:t>1.45m</a:t>
            </a:r>
            <a:r>
              <a:rPr lang="zh-CN" altLang="en-US"/>
              <a:t>，对于</a:t>
            </a:r>
            <a:r>
              <a:rPr lang="en-US" altLang="zh-CN"/>
              <a:t>1420MHz</a:t>
            </a:r>
            <a:r>
              <a:rPr lang="zh-CN" altLang="en-US"/>
              <a:t>，可估算增益为</a:t>
            </a:r>
            <a:r>
              <a:rPr lang="en-US" altLang="zh-CN"/>
              <a:t>18.40dB</a:t>
            </a:r>
            <a:r>
              <a:rPr lang="en-US" altLang="zh-CN"/>
              <a:t>i</a:t>
            </a:r>
            <a:endParaRPr lang="en-US" altLang="zh-CN"/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1420MHZ</a:t>
            </a:r>
            <a:r>
              <a:rPr lang="zh-CN" altLang="en-US">
                <a:sym typeface="+mn-ea"/>
              </a:rPr>
              <a:t>八木天线</a:t>
            </a:r>
            <a:r>
              <a:rPr lang="zh-CN" altLang="en-US">
                <a:sym typeface="+mn-ea"/>
              </a:rPr>
              <a:t>初步尺寸（单位</a:t>
            </a:r>
            <a:r>
              <a:rPr lang="en-US" altLang="zh-CN">
                <a:sym typeface="+mn-ea"/>
              </a:rPr>
              <a:t>:m</a:t>
            </a:r>
            <a:r>
              <a:rPr lang="zh-CN" altLang="en-US">
                <a:sym typeface="+mn-ea"/>
              </a:rPr>
              <a:t>）</a:t>
            </a:r>
            <a:endParaRPr lang="en-US" altLang="zh-CN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3080" y="1353820"/>
            <a:ext cx="4847590" cy="3120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50326"/>
          <a:stretch>
            <a:fillRect/>
          </a:stretch>
        </p:blipFill>
        <p:spPr>
          <a:xfrm>
            <a:off x="529590" y="4474210"/>
            <a:ext cx="4831080" cy="1419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20080" y="3101975"/>
            <a:ext cx="5015230" cy="2181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t="50191" r="1266"/>
          <a:stretch>
            <a:fillRect/>
          </a:stretch>
        </p:blipFill>
        <p:spPr>
          <a:xfrm>
            <a:off x="5720080" y="1623695"/>
            <a:ext cx="4951730" cy="14782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1420MHZ</a:t>
            </a:r>
            <a:r>
              <a:rPr lang="zh-CN" altLang="en-US">
                <a:sym typeface="+mn-ea"/>
              </a:rPr>
              <a:t>八木天线</a:t>
            </a:r>
            <a:r>
              <a:rPr lang="zh-CN" altLang="en-US">
                <a:sym typeface="+mn-ea"/>
              </a:rPr>
              <a:t>初步尺寸（单位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波长）</a:t>
            </a:r>
            <a:endParaRPr lang="en-US" altLang="zh-CN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1650" y="1241425"/>
            <a:ext cx="4859020" cy="3173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49821"/>
          <a:stretch>
            <a:fillRect/>
          </a:stretch>
        </p:blipFill>
        <p:spPr>
          <a:xfrm>
            <a:off x="485140" y="4398010"/>
            <a:ext cx="4886960" cy="1430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48853"/>
          <a:stretch>
            <a:fillRect/>
          </a:stretch>
        </p:blipFill>
        <p:spPr>
          <a:xfrm>
            <a:off x="5683885" y="1560830"/>
            <a:ext cx="5097780" cy="1520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01665" y="2992120"/>
            <a:ext cx="5080000" cy="226885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目录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7590" y="2457450"/>
            <a:ext cx="5140325" cy="2268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800">
                <a:sym typeface="+mn-ea"/>
              </a:rPr>
              <a:t>21cm</a:t>
            </a:r>
            <a:r>
              <a:rPr lang="zh-CN" altLang="en-US" sz="2800">
                <a:sym typeface="+mn-ea"/>
              </a:rPr>
              <a:t>八木设计</a:t>
            </a:r>
            <a:r>
              <a:rPr lang="en-US" altLang="zh-CN" sz="2800">
                <a:sym typeface="+mn-ea"/>
              </a:rPr>
              <a:t>1</a:t>
            </a:r>
            <a:endParaRPr lang="en-US" altLang="zh-CN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1420MHZ</a:t>
            </a:r>
            <a:r>
              <a:rPr lang="zh-CN" altLang="en-US" sz="2800">
                <a:sym typeface="+mn-ea"/>
              </a:rPr>
              <a:t>八木实物</a:t>
            </a:r>
            <a:endParaRPr lang="zh-CN" alt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1420MHZ</a:t>
            </a:r>
            <a:r>
              <a:rPr lang="zh-CN" altLang="en-US" sz="2800">
                <a:sym typeface="+mn-ea"/>
              </a:rPr>
              <a:t>八木简化模型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1420MHZ</a:t>
            </a:r>
            <a:r>
              <a:rPr lang="zh-CN" altLang="en-US" sz="2800">
                <a:sym typeface="+mn-ea"/>
              </a:rPr>
              <a:t>八木分解</a:t>
            </a:r>
            <a:endParaRPr lang="zh-CN" altLang="en-US" sz="28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ym typeface="+mn-ea"/>
              </a:rPr>
              <a:t>1420MHZ</a:t>
            </a:r>
            <a:r>
              <a:rPr lang="zh-CN" altLang="en-US" sz="2800">
                <a:sym typeface="+mn-ea"/>
              </a:rPr>
              <a:t>八木天线尺寸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415" y="1569085"/>
            <a:ext cx="4124325" cy="3543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/>
              <a:t>1420MHZ</a:t>
            </a:r>
            <a:r>
              <a:rPr lang="zh-CN" altLang="en-US"/>
              <a:t>八木</a:t>
            </a:r>
            <a:r>
              <a:rPr lang="zh-CN" altLang="en-US"/>
              <a:t>实物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5300" y="1443990"/>
            <a:ext cx="11295380" cy="358902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315210" y="1738630"/>
            <a:ext cx="9475470" cy="1059180"/>
          </a:xfrm>
          <a:prstGeom prst="round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180000">
            <a:off x="2357755" y="3146425"/>
            <a:ext cx="362585" cy="18776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180000">
            <a:off x="3163570" y="3243580"/>
            <a:ext cx="258445" cy="175895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87855" y="5115560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反射单元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38780" y="5115560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B050"/>
                </a:solidFill>
              </a:rPr>
              <a:t>激励单元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0835" y="2869565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B0F0"/>
                </a:solidFill>
              </a:rPr>
              <a:t>引向单元</a:t>
            </a:r>
            <a:endParaRPr lang="zh-CN" altLang="en-US" b="1">
              <a:solidFill>
                <a:srgbClr val="00B0F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/>
              <a:t>1420MHZ</a:t>
            </a:r>
            <a:r>
              <a:rPr lang="zh-CN" altLang="en-US"/>
              <a:t>八木</a:t>
            </a:r>
            <a:r>
              <a:rPr lang="zh-CN" altLang="en-US"/>
              <a:t>简化</a:t>
            </a:r>
            <a:r>
              <a:rPr lang="zh-CN" altLang="en-US"/>
              <a:t>模型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5965" y="1161415"/>
            <a:ext cx="8585835" cy="5203825"/>
          </a:xfrm>
          <a:prstGeom prst="rect">
            <a:avLst/>
          </a:prstGeom>
        </p:spPr>
      </p:pic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 rot="19740000">
            <a:off x="2846070" y="2741295"/>
            <a:ext cx="8060055" cy="1247140"/>
          </a:xfrm>
          <a:prstGeom prst="round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 rot="19740000">
            <a:off x="6972935" y="3758565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B0F0"/>
                </a:solidFill>
              </a:rPr>
              <a:t>引向单元</a:t>
            </a:r>
            <a:endParaRPr lang="zh-CN" altLang="en-US" b="1">
              <a:solidFill>
                <a:srgbClr val="00B0F0"/>
              </a:solidFill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 rot="19740000">
            <a:off x="3110230" y="4926965"/>
            <a:ext cx="307975" cy="123698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3714750" y="5974715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B050"/>
                </a:solidFill>
              </a:rPr>
              <a:t>激励单元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8"/>
            </p:custDataLst>
          </p:nvPr>
        </p:nvSpPr>
        <p:spPr>
          <a:xfrm rot="19740000">
            <a:off x="2644775" y="5143500"/>
            <a:ext cx="475615" cy="12617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1518285" y="6069330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反射单元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0230" y="1352550"/>
            <a:ext cx="3144520" cy="303466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/>
          <a:lstStyle/>
          <a:p>
            <a:r>
              <a:rPr lang="en-US" altLang="zh-CN"/>
              <a:t>1420MHZ</a:t>
            </a:r>
            <a:r>
              <a:rPr lang="zh-CN" altLang="en-US"/>
              <a:t>八木分解</a:t>
            </a:r>
            <a:r>
              <a:rPr lang="en-US" altLang="zh-CN"/>
              <a:t>——</a:t>
            </a:r>
            <a:r>
              <a:rPr lang="zh-CN" altLang="en-US"/>
              <a:t>激励</a:t>
            </a:r>
            <a:r>
              <a:rPr lang="zh-CN" altLang="en-US"/>
              <a:t>单元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135"/>
          <a:stretch>
            <a:fillRect/>
          </a:stretch>
        </p:blipFill>
        <p:spPr>
          <a:xfrm>
            <a:off x="1704340" y="1161415"/>
            <a:ext cx="8826500" cy="52254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9815" y="1431290"/>
            <a:ext cx="485775" cy="4686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en-US" altLang="zh-CN"/>
              <a:t>1420MHZ</a:t>
            </a:r>
            <a:r>
              <a:rPr lang="zh-CN" altLang="en-US"/>
              <a:t>八木分解</a:t>
            </a:r>
            <a:r>
              <a:rPr lang="en-US" altLang="zh-CN"/>
              <a:t>——</a:t>
            </a:r>
            <a:r>
              <a:rPr lang="zh-CN" altLang="en-US"/>
              <a:t>激励单元</a:t>
            </a:r>
            <a:r>
              <a:rPr lang="en-US" altLang="zh-CN"/>
              <a:t>+</a:t>
            </a:r>
            <a:r>
              <a:rPr lang="zh-CN" altLang="en-US"/>
              <a:t>反射</a:t>
            </a:r>
            <a:r>
              <a:rPr lang="zh-CN" altLang="en-US"/>
              <a:t>单元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8835"/>
          <a:stretch>
            <a:fillRect/>
          </a:stretch>
        </p:blipFill>
        <p:spPr>
          <a:xfrm>
            <a:off x="1765935" y="1275080"/>
            <a:ext cx="5609590" cy="5180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75525" y="2218055"/>
            <a:ext cx="3474085" cy="2580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4405" y="1350645"/>
            <a:ext cx="485775" cy="48101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090" y="437515"/>
            <a:ext cx="10261600" cy="723900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1420MHZ</a:t>
            </a:r>
            <a:r>
              <a:rPr lang="zh-CN" altLang="en-US"/>
              <a:t>八木分解</a:t>
            </a:r>
            <a:r>
              <a:rPr lang="en-US" altLang="zh-CN"/>
              <a:t>——</a:t>
            </a:r>
            <a:r>
              <a:rPr lang="zh-CN" altLang="en-US"/>
              <a:t>激励单元</a:t>
            </a:r>
            <a:r>
              <a:rPr lang="en-US" altLang="zh-CN"/>
              <a:t>+</a:t>
            </a:r>
            <a:r>
              <a:rPr lang="zh-CN" altLang="en-US"/>
              <a:t>反射单元</a:t>
            </a:r>
            <a:r>
              <a:rPr lang="en-US" altLang="zh-CN"/>
              <a:t>+</a:t>
            </a:r>
            <a:r>
              <a:rPr lang="zh-CN" altLang="en-US"/>
              <a:t>引向单元</a:t>
            </a:r>
            <a:r>
              <a:rPr lang="en-US" altLang="zh-CN"/>
              <a:t>*1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2160" y="1376045"/>
            <a:ext cx="533400" cy="4724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4990" y="1312545"/>
            <a:ext cx="5550535" cy="4850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5180" y="2361565"/>
            <a:ext cx="3990975" cy="27533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090" y="437515"/>
            <a:ext cx="10261600" cy="723900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1420MHZ</a:t>
            </a:r>
            <a:r>
              <a:rPr lang="zh-CN" altLang="en-US"/>
              <a:t>八木分解</a:t>
            </a:r>
            <a:r>
              <a:rPr lang="en-US" altLang="zh-CN"/>
              <a:t>——</a:t>
            </a:r>
            <a:r>
              <a:rPr lang="zh-CN" altLang="en-US"/>
              <a:t>激励单元</a:t>
            </a:r>
            <a:r>
              <a:rPr lang="en-US" altLang="zh-CN"/>
              <a:t>+</a:t>
            </a:r>
            <a:r>
              <a:rPr lang="zh-CN" altLang="en-US"/>
              <a:t>反射单元</a:t>
            </a:r>
            <a:r>
              <a:rPr lang="en-US" altLang="zh-CN"/>
              <a:t>+</a:t>
            </a:r>
            <a:r>
              <a:rPr lang="zh-CN" altLang="en-US"/>
              <a:t>引向单元</a:t>
            </a:r>
            <a:r>
              <a:rPr lang="en-US" altLang="zh-CN"/>
              <a:t>*2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12900" y="1734820"/>
            <a:ext cx="5542280" cy="4365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8225" y="1487170"/>
            <a:ext cx="495300" cy="4676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83705" y="1885315"/>
            <a:ext cx="4791075" cy="32702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090" y="437515"/>
            <a:ext cx="10270490" cy="723900"/>
          </a:xfrm>
        </p:spPr>
        <p:txBody>
          <a:bodyPr>
            <a:normAutofit fontScale="90000"/>
          </a:bodyPr>
          <a:lstStyle/>
          <a:p>
            <a:r>
              <a:rPr lang="en-US" altLang="zh-CN">
                <a:sym typeface="+mn-ea"/>
              </a:rPr>
              <a:t>1420MHZ</a:t>
            </a:r>
            <a:r>
              <a:rPr lang="zh-CN" altLang="en-US">
                <a:sym typeface="+mn-ea"/>
              </a:rPr>
              <a:t>八木分解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激励单元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反射单元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引向单元</a:t>
            </a:r>
            <a:r>
              <a:rPr lang="en-US" altLang="zh-CN">
                <a:sym typeface="+mn-ea"/>
              </a:rPr>
              <a:t>*20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28090" y="1096010"/>
            <a:ext cx="5593715" cy="5398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21805" y="1887855"/>
            <a:ext cx="4877435" cy="29565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TEMPLATE_THUMBS_INDEX" val="1、4、5、6、7、8、9、10、11、12、13"/>
</p:tagLst>
</file>

<file path=ppt/tags/tag145.xml><?xml version="1.0" encoding="utf-8"?>
<p:tagLst xmlns:p="http://schemas.openxmlformats.org/presentationml/2006/main">
  <p:tag name="KSO_WM_UNIT_ISCONTENTSTITLE" val="0"/>
  <p:tag name="KSO_WM_UNIT_PRESET_TEXT" val="马卡龙味的冬天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924_1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NUMDGMTITLE" val="0"/>
</p:tagLst>
</file>

<file path=ppt/tags/tag146.xml><?xml version="1.0" encoding="utf-8"?>
<p:tagLst xmlns:p="http://schemas.openxmlformats.org/presentationml/2006/main">
  <p:tag name="KSO_WM_SLIDE_ID" val="custom202039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SLIDE_LAYOUT" val="a"/>
  <p:tag name="KSO_WM_SLIDE_LAYOUT_CNT" val="1"/>
  <p:tag name="KSO_WM_TEMPLATE_THUMBS_INDEX" val="1、4、5、6、7、8、9、10、11、12、13、15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07.xml><?xml version="1.0" encoding="utf-8"?>
<p:tagLst xmlns:p="http://schemas.openxmlformats.org/presentationml/2006/main">
  <p:tag name="commondata" val="eyJoZGlkIjoiMDk3Y2U0Y2IwMDg3ZGI1OGM5M2JjMTc4ODIwYjBjNGI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原谅">
      <a:dk1>
        <a:srgbClr val="000000"/>
      </a:dk1>
      <a:lt1>
        <a:srgbClr val="FFFFFF"/>
      </a:lt1>
      <a:dk2>
        <a:srgbClr val="E6F0E1"/>
      </a:dk2>
      <a:lt2>
        <a:srgbClr val="FFFFFF"/>
      </a:lt2>
      <a:accent1>
        <a:srgbClr val="76A485"/>
      </a:accent1>
      <a:accent2>
        <a:srgbClr val="80A37F"/>
      </a:accent2>
      <a:accent3>
        <a:srgbClr val="8AA17B"/>
      </a:accent3>
      <a:accent4>
        <a:srgbClr val="93A078"/>
      </a:accent4>
      <a:accent5>
        <a:srgbClr val="9C9E76"/>
      </a:accent5>
      <a:accent6>
        <a:srgbClr val="A49C76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WPS 演示</Application>
  <PresentationFormat>宽屏</PresentationFormat>
  <Paragraphs>59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Cambria Math</vt:lpstr>
      <vt:lpstr>Arial Unicode MS</vt:lpstr>
      <vt:lpstr>Calibri</vt:lpstr>
      <vt:lpstr>1_Office 主题​​</vt:lpstr>
      <vt:lpstr>业余射电天文——21cm八木设计1</vt:lpstr>
      <vt:lpstr>目录</vt:lpstr>
      <vt:lpstr>1420MHZ八木实物</vt:lpstr>
      <vt:lpstr>1420MHZ八木简化模型</vt:lpstr>
      <vt:lpstr>1420MHZ八木分解——激励单元</vt:lpstr>
      <vt:lpstr>1420MHZ八木分解——激励单元+反射单元</vt:lpstr>
      <vt:lpstr>1420MHZ八木分解——激励单元+反射单元+引向单元*1</vt:lpstr>
      <vt:lpstr>1420MHZ八木分解——激励单元+反射单元+引向单元*2</vt:lpstr>
      <vt:lpstr>1420MHZ八木分解——激励单元+反射单元+引向单元*20</vt:lpstr>
      <vt:lpstr>1420MHZ八木反射系数</vt:lpstr>
      <vt:lpstr>1420MHZ八木天线尺寸</vt:lpstr>
      <vt:lpstr>1420MHZ八木天线初步尺寸（单位:m）</vt:lpstr>
      <vt:lpstr>1420MHZ八木天线初步尺寸（单位:波长）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BI6MHT</dc:creator>
  <cp:lastModifiedBy>一起上学去</cp:lastModifiedBy>
  <cp:revision>74</cp:revision>
  <dcterms:created xsi:type="dcterms:W3CDTF">2023-11-26T07:34:00Z</dcterms:created>
  <dcterms:modified xsi:type="dcterms:W3CDTF">2023-12-02T13:05:29Z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942D93AB6B9B4EB6A8595AEE6BBA05E3_12</vt:lpwstr>
  </property>
  <property fmtid="{D5CDD505-2E9C-101B-9397-08002B2CF9AE}" pid="3" name="KSOProductBuildVer">
    <vt:lpwstr>2052-12.1.0.15990</vt:lpwstr>
  </property>
</Properties>
</file>