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3"/>
    <p:sldId id="308" r:id="rId4"/>
    <p:sldId id="339" r:id="rId5"/>
    <p:sldId id="340" r:id="rId6"/>
    <p:sldId id="335" r:id="rId7"/>
    <p:sldId id="342" r:id="rId8"/>
    <p:sldId id="337" r:id="rId9"/>
    <p:sldId id="324" r:id="rId10"/>
    <p:sldId id="336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79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7" Type="http://schemas.openxmlformats.org/officeDocument/2006/relationships/tags" Target="../tags/tag9.xml"/><Relationship Id="rId16" Type="http://schemas.openxmlformats.org/officeDocument/2006/relationships/tags" Target="../tags/tag8.xml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image" Target="file:///F:\Lets_Create/pic_temp/0_pic_quater_right_up.png" TargetMode="External"/><Relationship Id="rId12" Type="http://schemas.openxmlformats.org/officeDocument/2006/relationships/image" Target="../media/image4.png"/><Relationship Id="rId11" Type="http://schemas.openxmlformats.org/officeDocument/2006/relationships/tags" Target="../tags/tag5.xml"/><Relationship Id="rId10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71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70.xm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image" Target="file:///F:\Lets_Create/pic_temp/0_pic_quater_right_up.png" TargetMode="External"/><Relationship Id="rId11" Type="http://schemas.openxmlformats.org/officeDocument/2006/relationships/image" Target="../media/image4.png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80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0.png"/><Relationship Id="rId6" Type="http://schemas.openxmlformats.org/officeDocument/2006/relationships/tags" Target="../tags/tag87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95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04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1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22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4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6.png"/><Relationship Id="rId6" Type="http://schemas.openxmlformats.org/officeDocument/2006/relationships/tags" Target="../tags/tag13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5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7.xml"/><Relationship Id="rId7" Type="http://schemas.openxmlformats.org/officeDocument/2006/relationships/image" Target="file:///F:\Lets_Create/pic_temp/pic_half_lef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0" Type="http://schemas.openxmlformats.org/officeDocument/2006/relationships/tags" Target="../tags/tag26.xml"/><Relationship Id="rId2" Type="http://schemas.openxmlformats.org/officeDocument/2006/relationships/tags" Target="../tags/tag15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image" Target="../media/image1.png"/><Relationship Id="rId11" Type="http://schemas.openxmlformats.org/officeDocument/2006/relationships/tags" Target="../tags/tag18.xml"/><Relationship Id="rId10" Type="http://schemas.openxmlformats.org/officeDocument/2006/relationships/image" Target="file:///F:\Lets_Create/pic_temp/pic_half_right.png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../media/image7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image" Target="file:///F:\Lets_Create/pic_temp/0_pic_quater_right_up.png" TargetMode="External"/><Relationship Id="rId13" Type="http://schemas.openxmlformats.org/officeDocument/2006/relationships/image" Target="../media/image4.png"/><Relationship Id="rId12" Type="http://schemas.openxmlformats.org/officeDocument/2006/relationships/tags" Target="../tags/tag46.xml"/><Relationship Id="rId11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6353025" y="453390"/>
            <a:ext cx="4245910" cy="62103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826760" y="183515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/>
          <p:nvPr userDrawn="1">
            <p:custDataLst>
              <p:tags r:id="rId8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81226"/>
            <a:ext cx="5486400" cy="5095548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-6667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5844178" y="2117549"/>
            <a:ext cx="5222240" cy="288198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400" spc="600" baseline="0">
                <a:solidFill>
                  <a:schemeClr val="bg2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1602740" y="595630"/>
            <a:ext cx="4245610" cy="62103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7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881226"/>
            <a:ext cx="5486400" cy="5095548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10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27958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3"/>
            </p:custDataLst>
          </p:nvPr>
        </p:nvSpPr>
        <p:spPr>
          <a:xfrm>
            <a:off x="1086485" y="197739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086486" y="2933701"/>
            <a:ext cx="5278120" cy="10363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all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1086168" y="4006850"/>
            <a:ext cx="5278120" cy="831850"/>
          </a:xfrm>
        </p:spPr>
        <p:txBody>
          <a:bodyPr lIns="468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" y="5578475"/>
            <a:ext cx="1143000" cy="12795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590" y="5740400"/>
            <a:ext cx="108839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/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8553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" y="34925"/>
            <a:ext cx="1175385" cy="121412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30" y="5240655"/>
            <a:ext cx="1588770" cy="1617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30" y="-147955"/>
            <a:ext cx="1035050" cy="109537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" y="5447030"/>
            <a:ext cx="1360805" cy="1313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130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10" y="104775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85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0" y="116840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4" name="图片 13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390" y="0"/>
            <a:ext cx="816610" cy="914400"/>
          </a:xfrm>
          <a:prstGeom prst="rect">
            <a:avLst/>
          </a:prstGeom>
        </p:spPr>
      </p:pic>
      <p:pic>
        <p:nvPicPr>
          <p:cNvPr id="15" name="图片 14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" y="5598160"/>
            <a:ext cx="1143000" cy="11176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730" cy="241554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70" y="4748530"/>
            <a:ext cx="2157730" cy="2109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189788" cy="406400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8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12" y="1397000"/>
            <a:ext cx="2189788" cy="406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 rot="5400000">
            <a:off x="3960345" y="488950"/>
            <a:ext cx="4245910" cy="62103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13"/>
            </p:custDataLst>
          </p:nvPr>
        </p:nvSpPr>
        <p:spPr>
          <a:xfrm>
            <a:off x="3444240" y="187071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4"/>
            </p:custDataLst>
          </p:nvPr>
        </p:nvSpPr>
        <p:spPr>
          <a:xfrm>
            <a:off x="5788025" y="2439035"/>
            <a:ext cx="723265" cy="758190"/>
          </a:xfrm>
          <a:prstGeom prst="ellipse">
            <a:avLst/>
          </a:prstGeom>
          <a:solidFill>
            <a:srgbClr val="C8D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5"/>
            </p:custDataLst>
          </p:nvPr>
        </p:nvSpPr>
        <p:spPr>
          <a:xfrm>
            <a:off x="4029075" y="2238375"/>
            <a:ext cx="1355090" cy="1377950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16"/>
            </p:custDataLst>
          </p:nvPr>
        </p:nvSpPr>
        <p:spPr>
          <a:xfrm>
            <a:off x="5157470" y="2658110"/>
            <a:ext cx="1068705" cy="1044575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3444241" y="3630930"/>
            <a:ext cx="5278120" cy="75819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b="0" u="none" strike="noStrike" kern="1200" cap="none" spc="300" normalizeH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F0E1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5400000">
            <a:off x="5437505" y="94615"/>
            <a:ext cx="6193155" cy="66675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5687060" y="928370"/>
            <a:ext cx="5671185" cy="498475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/>
          <p:nvPr userDrawn="1">
            <p:custDataLst>
              <p:tags r:id="rId9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891796"/>
            <a:ext cx="4389120" cy="4076439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57841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501288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all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9.xml"/><Relationship Id="rId3" Type="http://schemas.openxmlformats.org/officeDocument/2006/relationships/image" Target="../media/image17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image" Target="../media/image18.png"/><Relationship Id="rId1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6.xml"/><Relationship Id="rId3" Type="http://schemas.openxmlformats.org/officeDocument/2006/relationships/image" Target="../media/image19.png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image" Target="../media/image23.png"/><Relationship Id="rId7" Type="http://schemas.openxmlformats.org/officeDocument/2006/relationships/tags" Target="../tags/tag160.xml"/><Relationship Id="rId6" Type="http://schemas.openxmlformats.org/officeDocument/2006/relationships/image" Target="../media/image22.png"/><Relationship Id="rId5" Type="http://schemas.openxmlformats.org/officeDocument/2006/relationships/tags" Target="../tags/tag159.xml"/><Relationship Id="rId4" Type="http://schemas.openxmlformats.org/officeDocument/2006/relationships/image" Target="../media/image21.png"/><Relationship Id="rId3" Type="http://schemas.openxmlformats.org/officeDocument/2006/relationships/tags" Target="../tags/tag158.xml"/><Relationship Id="rId2" Type="http://schemas.openxmlformats.org/officeDocument/2006/relationships/image" Target="../media/image20.png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63.xml"/><Relationship Id="rId11" Type="http://schemas.openxmlformats.org/officeDocument/2006/relationships/image" Target="../media/image24.png"/><Relationship Id="rId10" Type="http://schemas.openxmlformats.org/officeDocument/2006/relationships/tags" Target="../tags/tag162.xml"/><Relationship Id="rId1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67.xml"/><Relationship Id="rId5" Type="http://schemas.openxmlformats.org/officeDocument/2006/relationships/image" Target="../media/image26.png"/><Relationship Id="rId4" Type="http://schemas.openxmlformats.org/officeDocument/2006/relationships/tags" Target="../tags/tag166.xml"/><Relationship Id="rId3" Type="http://schemas.openxmlformats.org/officeDocument/2006/relationships/image" Target="../media/image25.png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72.xml"/><Relationship Id="rId6" Type="http://schemas.openxmlformats.org/officeDocument/2006/relationships/image" Target="../media/image28.png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27.png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image" Target="../media/image20.png"/><Relationship Id="rId1" Type="http://schemas.openxmlformats.org/officeDocument/2006/relationships/tags" Target="../tags/tag1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/>
              <a:t>业余射电天文</a:t>
            </a:r>
            <a:r>
              <a:rPr lang="en-US" altLang="zh-CN" sz="4000"/>
              <a:t>——21cm</a:t>
            </a:r>
            <a:r>
              <a:rPr lang="zh-CN" altLang="en-US" sz="4000"/>
              <a:t>八木设计</a:t>
            </a:r>
            <a:r>
              <a:rPr lang="en-US" altLang="zh-CN" sz="4000"/>
              <a:t>2</a:t>
            </a:r>
            <a:endParaRPr lang="en-US" altLang="zh-CN" sz="4000"/>
          </a:p>
        </p:txBody>
      </p:sp>
      <p:sp>
        <p:nvSpPr>
          <p:cNvPr id="3" name="文本框 2"/>
          <p:cNvSpPr txBox="1"/>
          <p:nvPr/>
        </p:nvSpPr>
        <p:spPr>
          <a:xfrm>
            <a:off x="6276340" y="5780405"/>
            <a:ext cx="4491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QQ</a:t>
            </a:r>
            <a:r>
              <a:rPr lang="zh-CN" altLang="en-US"/>
              <a:t>交流群：926020514</a:t>
            </a:r>
            <a:endParaRPr lang="zh-CN" altLang="en-US"/>
          </a:p>
          <a:p>
            <a:r>
              <a:rPr lang="zh-CN" altLang="en-US"/>
              <a:t>论坛：http://radioastronomy.online/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目录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7590" y="2457450"/>
            <a:ext cx="5140325" cy="3398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Y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agi</a:t>
            </a:r>
            <a:r>
              <a:rPr lang="en-US" altLang="zh-CN" sz="2800">
                <a:sym typeface="+mn-ea"/>
              </a:rPr>
              <a:t>CAD</a:t>
            </a:r>
            <a:r>
              <a:rPr lang="zh-CN" altLang="en-US" sz="2800">
                <a:sym typeface="+mn-ea"/>
              </a:rPr>
              <a:t>的主界面</a:t>
            </a:r>
            <a:endParaRPr lang="zh-CN" alt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Y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agi</a:t>
            </a:r>
            <a:r>
              <a:rPr lang="en-US" altLang="zh-CN" sz="2800">
                <a:sym typeface="+mn-ea"/>
              </a:rPr>
              <a:t>CAD</a:t>
            </a:r>
            <a:r>
              <a:rPr lang="zh-CN" altLang="en-US" sz="2800">
                <a:sym typeface="+mn-ea"/>
              </a:rPr>
              <a:t>的示例文件夹</a:t>
            </a:r>
            <a:endParaRPr lang="zh-CN" alt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YagiCAD</a:t>
            </a:r>
            <a:r>
              <a:rPr lang="zh-CN" altLang="en-US" sz="2800">
                <a:sym typeface="+mn-ea"/>
              </a:rPr>
              <a:t>的仿真界面</a:t>
            </a:r>
            <a:endParaRPr lang="zh-CN" alt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补充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：天线的缩放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uFillTx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补充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2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：归一化方向图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uFillTx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ym typeface="+mn-ea"/>
              </a:rPr>
              <a:t>补充</a:t>
            </a:r>
            <a:r>
              <a:rPr lang="en-US" altLang="zh-CN" sz="2800">
                <a:sym typeface="+mn-ea"/>
              </a:rPr>
              <a:t>3</a:t>
            </a:r>
            <a:r>
              <a:rPr lang="zh-CN" altLang="en-US" sz="2800">
                <a:sym typeface="+mn-ea"/>
              </a:rPr>
              <a:t>：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dBi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和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dBd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uFillTx/>
                <a:sym typeface="+mn-ea"/>
              </a:rPr>
              <a:t>的换算</a:t>
            </a:r>
            <a:endParaRPr lang="zh-CN" altLang="en-US" sz="2800" cap="none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cap="none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uFillTx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415" y="1569085"/>
            <a:ext cx="4124325" cy="3543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09850" y="1094105"/>
            <a:ext cx="7299786" cy="5400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en-US" altLang="zh-CN"/>
              <a:t>Y</a:t>
            </a:r>
            <a:r>
              <a:rPr lang="en-US" altLang="zh-CN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agi</a:t>
            </a:r>
            <a:r>
              <a:rPr lang="en-US" altLang="zh-CN"/>
              <a:t>CAD</a:t>
            </a:r>
            <a:r>
              <a:rPr lang="zh-CN" altLang="en-US"/>
              <a:t>的主界面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98115" y="1992630"/>
            <a:ext cx="4351020" cy="23114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8115" y="1656715"/>
            <a:ext cx="3107690" cy="3092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2698115" y="2531110"/>
            <a:ext cx="2914650" cy="3797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06" h="598">
                <a:moveTo>
                  <a:pt x="0" y="0"/>
                </a:moveTo>
                <a:lnTo>
                  <a:pt x="2281" y="0"/>
                </a:lnTo>
                <a:lnTo>
                  <a:pt x="3506" y="0"/>
                </a:lnTo>
                <a:lnTo>
                  <a:pt x="3506" y="321"/>
                </a:lnTo>
                <a:lnTo>
                  <a:pt x="2281" y="321"/>
                </a:lnTo>
                <a:lnTo>
                  <a:pt x="2281" y="598"/>
                </a:lnTo>
                <a:lnTo>
                  <a:pt x="0" y="59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44140" y="3100705"/>
            <a:ext cx="7150100" cy="297751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65325" y="1659255"/>
            <a:ext cx="679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标题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1110" y="1942465"/>
            <a:ext cx="1270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50"/>
                </a:solidFill>
              </a:rPr>
              <a:t>文件储存位置</a:t>
            </a:r>
            <a:endParaRPr lang="zh-CN" altLang="en-US" sz="1400" b="1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7120" y="2463800"/>
            <a:ext cx="1549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B0F0"/>
                </a:solidFill>
              </a:rPr>
              <a:t>仿真频率和在该频率处的增益</a:t>
            </a:r>
            <a:endParaRPr lang="zh-CN" altLang="en-US" sz="1400" b="1">
              <a:solidFill>
                <a:srgbClr val="00B0F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5605" y="4180840"/>
            <a:ext cx="21697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7030A0"/>
                </a:solidFill>
              </a:rPr>
              <a:t>八木天线</a:t>
            </a:r>
            <a:r>
              <a:rPr lang="zh-CN" altLang="en-US" sz="1400" b="1">
                <a:solidFill>
                  <a:srgbClr val="7030A0"/>
                </a:solidFill>
              </a:rPr>
              <a:t>所有单元的</a:t>
            </a:r>
            <a:r>
              <a:rPr lang="zh-CN" altLang="en-US" sz="1400" b="1">
                <a:solidFill>
                  <a:srgbClr val="7030A0"/>
                </a:solidFill>
              </a:rPr>
              <a:t>尺寸</a:t>
            </a:r>
            <a:endParaRPr lang="zh-CN" altLang="en-US" sz="1400" b="1">
              <a:solidFill>
                <a:srgbClr val="7030A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9731375" y="319405"/>
            <a:ext cx="2178050" cy="459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 b="1" i="1" u="sng"/>
              <a:t>下载</a:t>
            </a:r>
            <a:r>
              <a:rPr lang="zh-CN" altLang="en-US" sz="1200" b="1" i="1" u="sng"/>
              <a:t>网址：</a:t>
            </a:r>
            <a:endParaRPr lang="zh-CN" altLang="en-US" sz="1200" b="1" i="1" u="sng"/>
          </a:p>
          <a:p>
            <a:pPr algn="ctr"/>
            <a:r>
              <a:rPr lang="zh-CN" altLang="en-US" sz="1200" b="1" i="1" u="sng"/>
              <a:t>https://www.yagicad.com</a:t>
            </a:r>
            <a:endParaRPr lang="zh-CN" altLang="en-US" sz="1200" b="1" i="1" u="sng"/>
          </a:p>
          <a:p>
            <a:pPr algn="ctr"/>
            <a:endParaRPr lang="zh-CN" altLang="en-US" sz="1200" b="1" i="1" u="sng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en-US" altLang="zh-CN"/>
              <a:t>Y</a:t>
            </a:r>
            <a:r>
              <a:rPr lang="en-US" altLang="zh-CN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agi</a:t>
            </a:r>
            <a:r>
              <a:rPr lang="en-US" altLang="zh-CN"/>
              <a:t>CAD</a:t>
            </a:r>
            <a:r>
              <a:rPr lang="zh-CN" altLang="en-US"/>
              <a:t>的</a:t>
            </a:r>
            <a:r>
              <a:rPr lang="zh-CN" altLang="en-US"/>
              <a:t>示例文件夹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49070" y="1161415"/>
            <a:ext cx="8886825" cy="5019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81880" y="1464310"/>
            <a:ext cx="2065020" cy="406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07860" y="1062355"/>
            <a:ext cx="4065905" cy="28733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15025" y="4179570"/>
            <a:ext cx="5781675" cy="17335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4540" y="1607185"/>
            <a:ext cx="3400425" cy="1514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008"/>
          <a:stretch>
            <a:fillRect/>
          </a:stretch>
        </p:blipFill>
        <p:spPr>
          <a:xfrm>
            <a:off x="764540" y="3377565"/>
            <a:ext cx="3311525" cy="28886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en-US" altLang="zh-CN">
                <a:sym typeface="+mn-ea"/>
              </a:rPr>
              <a:t>Y</a:t>
            </a:r>
            <a:r>
              <a:rPr lang="en-US" altLang="zh-CN" cap="none">
                <a:sym typeface="+mn-ea"/>
              </a:rPr>
              <a:t>agi</a:t>
            </a:r>
            <a:r>
              <a:rPr lang="en-US" altLang="zh-CN">
                <a:sym typeface="+mn-ea"/>
              </a:rPr>
              <a:t>CAD</a:t>
            </a:r>
            <a:r>
              <a:rPr lang="zh-CN" altLang="en-US"/>
              <a:t>的仿真</a:t>
            </a:r>
            <a:r>
              <a:rPr lang="zh-CN" altLang="en-US"/>
              <a:t>界面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36215" y="3834130"/>
            <a:ext cx="873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/>
              <a:t>3D</a:t>
            </a:r>
            <a:r>
              <a:rPr lang="zh-CN" altLang="en-US" sz="1400" b="1"/>
              <a:t>视图</a:t>
            </a:r>
            <a:endParaRPr lang="zh-CN" altLang="en-US" sz="1400" b="1"/>
          </a:p>
        </p:txBody>
      </p:sp>
      <p:sp>
        <p:nvSpPr>
          <p:cNvPr id="11" name="文本框 10"/>
          <p:cNvSpPr txBox="1"/>
          <p:nvPr/>
        </p:nvSpPr>
        <p:spPr>
          <a:xfrm>
            <a:off x="8630285" y="1708150"/>
            <a:ext cx="8216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方向图</a:t>
            </a:r>
            <a:endParaRPr lang="zh-CN" altLang="en-US" sz="1400" b="1"/>
          </a:p>
        </p:txBody>
      </p:sp>
      <p:sp>
        <p:nvSpPr>
          <p:cNvPr id="12" name="文本框 11"/>
          <p:cNvSpPr txBox="1"/>
          <p:nvPr/>
        </p:nvSpPr>
        <p:spPr>
          <a:xfrm>
            <a:off x="8519160" y="5096510"/>
            <a:ext cx="1113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/>
              <a:t>驻波</a:t>
            </a:r>
            <a:r>
              <a:rPr lang="zh-CN" altLang="en-US" sz="1400" b="1"/>
              <a:t>图</a:t>
            </a:r>
            <a:endParaRPr lang="zh-CN" altLang="en-US" sz="1400" b="1"/>
          </a:p>
          <a:p>
            <a:pPr algn="ctr"/>
            <a:r>
              <a:rPr lang="zh-CN" altLang="en-US" sz="1400" b="1"/>
              <a:t>（反射</a:t>
            </a:r>
            <a:r>
              <a:rPr lang="zh-CN" altLang="en-US" sz="1400" b="1"/>
              <a:t>系数）</a:t>
            </a:r>
            <a:endParaRPr lang="zh-CN" altLang="en-US" sz="1400" b="1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06010" y="2849880"/>
            <a:ext cx="1943735" cy="127762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772150" y="3387090"/>
            <a:ext cx="715010" cy="203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>
            <a:stCxn id="15" idx="3"/>
            <a:endCxn id="5" idx="1"/>
          </p:cNvCxnSpPr>
          <p:nvPr/>
        </p:nvCxnSpPr>
        <p:spPr>
          <a:xfrm flipV="1">
            <a:off x="6487160" y="2576195"/>
            <a:ext cx="487680" cy="912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72150" y="3732530"/>
            <a:ext cx="715010" cy="203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stCxn id="17" idx="3"/>
          </p:cNvCxnSpPr>
          <p:nvPr/>
        </p:nvCxnSpPr>
        <p:spPr>
          <a:xfrm>
            <a:off x="6487160" y="3834130"/>
            <a:ext cx="1422400" cy="1125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494280" y="2918460"/>
            <a:ext cx="715010" cy="203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900045" y="3046095"/>
            <a:ext cx="309245" cy="788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477520" y="1420495"/>
            <a:ext cx="3918585" cy="50399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4771390" y="945515"/>
            <a:ext cx="7087235" cy="51193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zh-CN" altLang="en-US"/>
              <a:t>缩放得到的</a:t>
            </a:r>
            <a:r>
              <a:rPr lang="en-US" altLang="zh-CN"/>
              <a:t>1420MHz</a:t>
            </a:r>
            <a:r>
              <a:rPr lang="zh-CN" altLang="en-US"/>
              <a:t>天线</a:t>
            </a:r>
            <a:r>
              <a:rPr lang="zh-CN" altLang="en-US"/>
              <a:t>性能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19775" y="2284095"/>
            <a:ext cx="5022215" cy="3108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0870" y="2443480"/>
            <a:ext cx="4712335" cy="28898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补充</a:t>
            </a:r>
            <a:r>
              <a:rPr lang="en-US" altLang="zh-CN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1</a:t>
            </a:r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：天线</a:t>
            </a:r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的缩放</a:t>
            </a:r>
            <a:endParaRPr lang="zh-CN" altLang="en-US" cap="none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3530" y="1240790"/>
            <a:ext cx="6020810" cy="432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19140000">
            <a:off x="4470400" y="3838575"/>
            <a:ext cx="2501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60cm</a:t>
            </a:r>
            <a:r>
              <a:rPr lang="zh-CN" altLang="en-US"/>
              <a:t>波长</a:t>
            </a:r>
            <a:r>
              <a:rPr lang="zh-CN" altLang="en-US"/>
              <a:t>的电磁波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3670" y="3453130"/>
            <a:ext cx="2006937" cy="1440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rot="1980000">
            <a:off x="684530" y="4192905"/>
            <a:ext cx="3172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30cm*420cm</a:t>
            </a:r>
            <a:r>
              <a:rPr lang="zh-CN" altLang="en-US"/>
              <a:t>尺寸的八木</a:t>
            </a:r>
            <a:r>
              <a:rPr lang="zh-CN" altLang="en-US"/>
              <a:t>天线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 rot="1980000">
            <a:off x="7988935" y="4701540"/>
            <a:ext cx="2249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10cm*140cm</a:t>
            </a:r>
            <a:r>
              <a:rPr lang="zh-CN" altLang="en-US" sz="1200"/>
              <a:t>尺寸的八木天线</a:t>
            </a:r>
            <a:endParaRPr lang="en-US" altLang="zh-CN" sz="1200"/>
          </a:p>
        </p:txBody>
      </p:sp>
      <p:sp>
        <p:nvSpPr>
          <p:cNvPr id="16" name="文本框 15"/>
          <p:cNvSpPr txBox="1"/>
          <p:nvPr/>
        </p:nvSpPr>
        <p:spPr>
          <a:xfrm rot="19140000">
            <a:off x="10367645" y="4035425"/>
            <a:ext cx="1475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20cm</a:t>
            </a:r>
            <a:r>
              <a:rPr lang="zh-CN" altLang="en-US" sz="1200"/>
              <a:t>波长的电磁波</a:t>
            </a:r>
            <a:endParaRPr lang="zh-CN" altLang="en-US" sz="1200"/>
          </a:p>
        </p:txBody>
      </p:sp>
      <p:sp>
        <p:nvSpPr>
          <p:cNvPr id="17" name="圆角矩形 16"/>
          <p:cNvSpPr/>
          <p:nvPr/>
        </p:nvSpPr>
        <p:spPr>
          <a:xfrm>
            <a:off x="645160" y="1632585"/>
            <a:ext cx="6063615" cy="40506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8027670" y="3203575"/>
            <a:ext cx="3860165" cy="22498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7" idx="3"/>
            <a:endCxn id="18" idx="1"/>
          </p:cNvCxnSpPr>
          <p:nvPr/>
        </p:nvCxnSpPr>
        <p:spPr>
          <a:xfrm>
            <a:off x="6708775" y="3658235"/>
            <a:ext cx="1318895" cy="670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rot="1560000">
            <a:off x="7016115" y="3404870"/>
            <a:ext cx="944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所有物体缩放</a:t>
            </a:r>
            <a:r>
              <a:rPr lang="en-US" altLang="zh-CN" sz="1400" b="1"/>
              <a:t>3</a:t>
            </a:r>
            <a:r>
              <a:rPr lang="zh-CN" altLang="en-US" sz="1400" b="1"/>
              <a:t>倍</a:t>
            </a:r>
            <a:endParaRPr lang="zh-CN" altLang="en-US" sz="1400" b="1"/>
          </a:p>
        </p:txBody>
      </p:sp>
      <p:sp>
        <p:nvSpPr>
          <p:cNvPr id="22" name="文本框 21"/>
          <p:cNvSpPr txBox="1"/>
          <p:nvPr/>
        </p:nvSpPr>
        <p:spPr>
          <a:xfrm rot="1560000">
            <a:off x="6805930" y="3987165"/>
            <a:ext cx="9442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性能不变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42348"/>
          <a:stretch>
            <a:fillRect/>
          </a:stretch>
        </p:blipFill>
        <p:spPr>
          <a:xfrm>
            <a:off x="7919720" y="499110"/>
            <a:ext cx="3492500" cy="12001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246110" y="1905635"/>
            <a:ext cx="3017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可由</a:t>
            </a:r>
            <a:r>
              <a:rPr lang="en-US" altLang="zh-CN"/>
              <a:t>Toobox-&gt;Scale</a:t>
            </a:r>
            <a:r>
              <a:rPr lang="zh-CN" altLang="en-US"/>
              <a:t>实现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41955" y="1272540"/>
            <a:ext cx="6038850" cy="42672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补充</a:t>
            </a:r>
            <a:r>
              <a:rPr lang="en-US" altLang="zh-CN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2</a:t>
            </a:r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：归一化方向图</a:t>
            </a:r>
            <a:endParaRPr lang="zh-CN" altLang="en-US" cap="none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10965" y="3667125"/>
            <a:ext cx="205740" cy="2057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609975" y="3667125"/>
            <a:ext cx="205740" cy="2057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>
            <a:stCxn id="10" idx="0"/>
            <a:endCxn id="30" idx="2"/>
          </p:cNvCxnSpPr>
          <p:nvPr/>
        </p:nvCxnSpPr>
        <p:spPr>
          <a:xfrm flipH="1" flipV="1">
            <a:off x="2356485" y="2900045"/>
            <a:ext cx="1356360" cy="767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4"/>
            </p:custDataLst>
          </p:nvPr>
        </p:nvSpPr>
        <p:spPr>
          <a:xfrm>
            <a:off x="3068320" y="3670300"/>
            <a:ext cx="205740" cy="2057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>
            <a:stCxn id="26" idx="1"/>
          </p:cNvCxnSpPr>
          <p:nvPr/>
        </p:nvCxnSpPr>
        <p:spPr>
          <a:xfrm flipH="1" flipV="1">
            <a:off x="2322195" y="3768090"/>
            <a:ext cx="746125" cy="5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9" idx="0"/>
            <a:endCxn id="31" idx="2"/>
          </p:cNvCxnSpPr>
          <p:nvPr/>
        </p:nvCxnSpPr>
        <p:spPr>
          <a:xfrm flipH="1" flipV="1">
            <a:off x="2752090" y="2538095"/>
            <a:ext cx="1261745" cy="11290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654175" y="3634740"/>
            <a:ext cx="668020" cy="245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1000" b="1">
                <a:solidFill>
                  <a:srgbClr val="FF0000"/>
                </a:solidFill>
              </a:rPr>
              <a:t>0+17.84</a:t>
            </a:r>
            <a:endParaRPr lang="en-US" altLang="zh-CN" sz="1000" b="1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61515" y="2654935"/>
            <a:ext cx="789940" cy="245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1000" b="1">
                <a:solidFill>
                  <a:srgbClr val="FF0000"/>
                </a:solidFill>
              </a:rPr>
              <a:t>-10+17.84</a:t>
            </a:r>
            <a:endParaRPr lang="en-US" altLang="zh-CN" sz="1000" b="1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88540" y="2292985"/>
            <a:ext cx="927100" cy="245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1000" b="1">
                <a:solidFill>
                  <a:srgbClr val="FF0000"/>
                </a:solidFill>
              </a:rPr>
              <a:t>-20+17.84</a:t>
            </a:r>
            <a:endParaRPr lang="en-US" altLang="zh-CN" sz="1000" b="1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96080" y="5319395"/>
            <a:ext cx="3388995" cy="2203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116705" y="5634990"/>
            <a:ext cx="3476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原</a:t>
            </a:r>
            <a:r>
              <a:rPr lang="zh-CN" altLang="en-US"/>
              <a:t>方向图减去最大增益</a:t>
            </a:r>
            <a:r>
              <a:rPr lang="en-US" altLang="zh-CN"/>
              <a:t>17.84dBi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/>
              <a:t>补充</a:t>
            </a:r>
            <a:r>
              <a:rPr lang="en-US" altLang="zh-CN"/>
              <a:t>3</a:t>
            </a:r>
            <a:r>
              <a:rPr lang="zh-CN" altLang="en-US"/>
              <a:t>：</a:t>
            </a:r>
            <a:r>
              <a:rPr lang="en-US" altLang="zh-CN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dBi</a:t>
            </a:r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和</a:t>
            </a:r>
            <a:r>
              <a:rPr lang="en-US" altLang="zh-CN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dBd</a:t>
            </a:r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的</a:t>
            </a:r>
            <a:r>
              <a:rPr lang="zh-CN" altLang="en-US" cap="none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换算</a:t>
            </a:r>
            <a:endParaRPr lang="zh-CN" altLang="en-US" cap="none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77185" y="4412615"/>
            <a:ext cx="61341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八木天线的增益为</a:t>
            </a:r>
            <a:r>
              <a:rPr lang="en-US" altLang="zh-CN"/>
              <a:t>17.82dBi</a:t>
            </a:r>
            <a:r>
              <a:rPr lang="zh-CN" altLang="en-US"/>
              <a:t>，换算为</a:t>
            </a:r>
            <a:r>
              <a:rPr lang="en-US" altLang="zh-CN"/>
              <a:t>dBd</a:t>
            </a:r>
            <a:r>
              <a:rPr lang="zh-CN" altLang="en-US"/>
              <a:t>，则为</a:t>
            </a:r>
            <a:r>
              <a:rPr lang="en-US" altLang="zh-CN"/>
              <a:t>15.67dB</a:t>
            </a:r>
            <a:r>
              <a:rPr lang="en-US" altLang="zh-CN"/>
              <a:t>d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15.72dBd</a:t>
            </a:r>
            <a:r>
              <a:rPr lang="zh-CN" altLang="en-US"/>
              <a:t>，</a:t>
            </a:r>
            <a:r>
              <a:rPr lang="en-US" altLang="zh-CN"/>
              <a:t> 15.72+2.15=17.87dBi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17.87</a:t>
            </a:r>
            <a:r>
              <a:rPr lang="en-US" altLang="zh-CN"/>
              <a:t>dBi-2.15=15.72dBd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173095" y="3024505"/>
            <a:ext cx="5402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增益</a:t>
            </a:r>
            <a:r>
              <a:rPr lang="en-US" altLang="zh-CN" sz="2800" b="1"/>
              <a:t>(dBi) = </a:t>
            </a:r>
            <a:r>
              <a:rPr lang="zh-CN" altLang="en-US" sz="2800" b="1"/>
              <a:t>增益</a:t>
            </a:r>
            <a:r>
              <a:rPr lang="en-US" altLang="zh-CN" sz="2800" b="1"/>
              <a:t>(dBd) + 2.15</a:t>
            </a:r>
            <a:endParaRPr lang="en-US" altLang="zh-CN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6047105" y="1535430"/>
            <a:ext cx="2056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dipole</a:t>
            </a:r>
            <a:r>
              <a:rPr lang="zh-CN" altLang="en-US"/>
              <a:t>，</a:t>
            </a:r>
            <a:r>
              <a:rPr lang="zh-CN" altLang="en-US"/>
              <a:t>偶极子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TEMPLATE_THUMBS_INDEX" val="1、4、5、6、7、8、9、10、11、12、13"/>
</p:tagLst>
</file>

<file path=ppt/tags/tag145.xml><?xml version="1.0" encoding="utf-8"?>
<p:tagLst xmlns:p="http://schemas.openxmlformats.org/presentationml/2006/main">
  <p:tag name="KSO_WM_UNIT_ISCONTENTSTITLE" val="0"/>
  <p:tag name="KSO_WM_UNIT_PRESET_TEXT" val="马卡龙味的冬天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924_1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NUMDGMTITLE" val="0"/>
</p:tagLst>
</file>

<file path=ppt/tags/tag146.xml><?xml version="1.0" encoding="utf-8"?>
<p:tagLst xmlns:p="http://schemas.openxmlformats.org/presentationml/2006/main">
  <p:tag name="KSO_WM_SLIDE_ID" val="custom2020392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SLIDE_LAYOUT" val="a"/>
  <p:tag name="KSO_WM_SLIDE_LAYOUT_CNT" val="1"/>
  <p:tag name="KSO_WM_TEMPLATE_THUMBS_INDEX" val="1、4、5、6、7、8、9、10、11、12、13、15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78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9.xml><?xml version="1.0" encoding="utf-8"?>
<p:tagLst xmlns:p="http://schemas.openxmlformats.org/presentationml/2006/main">
  <p:tag name="commondata" val="eyJoZGlkIjoiMDk3Y2U0Y2IwMDg3ZGI1OGM5M2JjMTc4ODIwYjBjNGI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原谅">
      <a:dk1>
        <a:srgbClr val="000000"/>
      </a:dk1>
      <a:lt1>
        <a:srgbClr val="FFFFFF"/>
      </a:lt1>
      <a:dk2>
        <a:srgbClr val="E6F0E1"/>
      </a:dk2>
      <a:lt2>
        <a:srgbClr val="FFFFFF"/>
      </a:lt2>
      <a:accent1>
        <a:srgbClr val="76A485"/>
      </a:accent1>
      <a:accent2>
        <a:srgbClr val="80A37F"/>
      </a:accent2>
      <a:accent3>
        <a:srgbClr val="8AA17B"/>
      </a:accent3>
      <a:accent4>
        <a:srgbClr val="93A078"/>
      </a:accent4>
      <a:accent5>
        <a:srgbClr val="9C9E76"/>
      </a:accent5>
      <a:accent6>
        <a:srgbClr val="A49C76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演示</Application>
  <PresentationFormat>宽屏</PresentationFormat>
  <Paragraphs>83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Cambria Math</vt:lpstr>
      <vt:lpstr>Arial Unicode MS</vt:lpstr>
      <vt:lpstr>Calibri</vt:lpstr>
      <vt:lpstr>1_Office 主题​​</vt:lpstr>
      <vt:lpstr>业余射电天文——21cm八木设计2</vt:lpstr>
      <vt:lpstr>目录</vt:lpstr>
      <vt:lpstr>YagiCAD的主界面</vt:lpstr>
      <vt:lpstr>YagiCAD的主界面</vt:lpstr>
      <vt:lpstr>仿真软件——Yagi-cad</vt:lpstr>
      <vt:lpstr>YagiCAD的仿真界面</vt:lpstr>
      <vt:lpstr>补充1：归一化方向图</vt:lpstr>
      <vt:lpstr>1420MHZ八木分解——激励单元+反射单元</vt:lpstr>
      <vt:lpstr>补充：归一化方向图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BI6MHT</dc:creator>
  <cp:lastModifiedBy>一起上学去</cp:lastModifiedBy>
  <cp:revision>100</cp:revision>
  <dcterms:created xsi:type="dcterms:W3CDTF">2023-11-26T07:34:00Z</dcterms:created>
  <dcterms:modified xsi:type="dcterms:W3CDTF">2023-12-04T12:35:15Z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942D93AB6B9B4EB6A8595AEE6BBA05E3_12</vt:lpwstr>
  </property>
  <property fmtid="{D5CDD505-2E9C-101B-9397-08002B2CF9AE}" pid="3" name="KSOProductBuildVer">
    <vt:lpwstr>2052-12.1.0.15990</vt:lpwstr>
  </property>
</Properties>
</file>