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36" r:id="rId3"/>
    <p:sldId id="337" r:id="rId4"/>
    <p:sldId id="295" r:id="rId5"/>
    <p:sldId id="296" r:id="rId6"/>
    <p:sldId id="297" r:id="rId7"/>
    <p:sldId id="298" r:id="rId8"/>
    <p:sldId id="310" r:id="rId9"/>
    <p:sldId id="317" r:id="rId10"/>
    <p:sldId id="340" r:id="rId11"/>
    <p:sldId id="341" r:id="rId12"/>
    <p:sldId id="326" r:id="rId13"/>
    <p:sldId id="327" r:id="rId14"/>
    <p:sldId id="328" r:id="rId15"/>
    <p:sldId id="338" r:id="rId16"/>
    <p:sldId id="339" r:id="rId17"/>
    <p:sldId id="334" r:id="rId18"/>
    <p:sldId id="335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248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file:///F:\Lets_Create/pic_temp/pic_s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7" Type="http://schemas.openxmlformats.org/officeDocument/2006/relationships/tags" Target="../tags/tag9.xml"/><Relationship Id="rId16" Type="http://schemas.openxmlformats.org/officeDocument/2006/relationships/tags" Target="../tags/tag8.xml"/><Relationship Id="rId15" Type="http://schemas.openxmlformats.org/officeDocument/2006/relationships/tags" Target="../tags/tag7.xml"/><Relationship Id="rId14" Type="http://schemas.openxmlformats.org/officeDocument/2006/relationships/tags" Target="../tags/tag6.xml"/><Relationship Id="rId13" Type="http://schemas.openxmlformats.org/officeDocument/2006/relationships/image" Target="file:///F:\Lets_Create/pic_temp/0_pic_quater_right_up.png" TargetMode="External"/><Relationship Id="rId12" Type="http://schemas.openxmlformats.org/officeDocument/2006/relationships/image" Target="../media/image4.png"/><Relationship Id="rId11" Type="http://schemas.openxmlformats.org/officeDocument/2006/relationships/tags" Target="../tags/tag5.xml"/><Relationship Id="rId10" Type="http://schemas.openxmlformats.org/officeDocument/2006/relationships/image" Target="file:///C:\Users\Administrator\Desktop\&#32032;&#26448;&#20998;&#31867;\&#29980;&#21697;&#32032;&#26448;\&#20027;&#39064;\&#22270;&#29255;80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Administrator\Desktop\&#32032;&#26448;&#20998;&#31867;\&#29980;&#21697;&#32032;&#26448;\&#20027;&#39064;\&#22270;&#29255;80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71.xml"/><Relationship Id="rId6" Type="http://schemas.openxmlformats.org/officeDocument/2006/relationships/image" Target="file:///F:\Lets_Create/pic_temp/pic_s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70.xml"/><Relationship Id="rId3" Type="http://schemas.openxmlformats.org/officeDocument/2006/relationships/image" Target="../media/image1.png"/><Relationship Id="rId2" Type="http://schemas.openxmlformats.org/officeDocument/2006/relationships/tags" Target="../tags/tag6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image" Target="file:///F:\Lets_Create/pic_temp/0_pic_quater_right_up.png" TargetMode="External"/><Relationship Id="rId11" Type="http://schemas.openxmlformats.org/officeDocument/2006/relationships/image" Target="../media/image4.png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file:///F:\Lets_Create/pic_temp/1_pic_quater_left_down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80.xml"/><Relationship Id="rId4" Type="http://schemas.openxmlformats.org/officeDocument/2006/relationships/image" Target="file:///F:\Lets_Create/pic_temp/0_pic_quater_right_u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79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0.png"/><Relationship Id="rId6" Type="http://schemas.openxmlformats.org/officeDocument/2006/relationships/tags" Target="../tags/tag87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9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2.png"/><Relationship Id="rId6" Type="http://schemas.openxmlformats.org/officeDocument/2006/relationships/tags" Target="../tags/tag95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1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3.png"/><Relationship Id="rId6" Type="http://schemas.openxmlformats.org/officeDocument/2006/relationships/tags" Target="../tags/tag104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3.png"/><Relationship Id="rId6" Type="http://schemas.openxmlformats.org/officeDocument/2006/relationships/tags" Target="../tags/tag113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3.png"/><Relationship Id="rId6" Type="http://schemas.openxmlformats.org/officeDocument/2006/relationships/tags" Target="../tags/tag122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4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6" Type="http://schemas.openxmlformats.org/officeDocument/2006/relationships/tags" Target="../tags/tag13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6.png"/><Relationship Id="rId6" Type="http://schemas.openxmlformats.org/officeDocument/2006/relationships/tags" Target="../tags/tag133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5.pn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7.xml"/><Relationship Id="rId7" Type="http://schemas.openxmlformats.org/officeDocument/2006/relationships/image" Target="file:///F:\Lets_Create/pic_temp/pic_half_left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6.xml"/><Relationship Id="rId4" Type="http://schemas.openxmlformats.org/officeDocument/2006/relationships/image" Target="file:///F:\Lets_Create/pic_temp/pic_sup.png" TargetMode="External"/><Relationship Id="rId3" Type="http://schemas.openxmlformats.org/officeDocument/2006/relationships/image" Target="../media/image2.png"/><Relationship Id="rId20" Type="http://schemas.openxmlformats.org/officeDocument/2006/relationships/tags" Target="../tags/tag26.xml"/><Relationship Id="rId2" Type="http://schemas.openxmlformats.org/officeDocument/2006/relationships/tags" Target="../tags/tag15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image" Target="../media/image1.png"/><Relationship Id="rId11" Type="http://schemas.openxmlformats.org/officeDocument/2006/relationships/tags" Target="../tags/tag18.xml"/><Relationship Id="rId10" Type="http://schemas.openxmlformats.org/officeDocument/2006/relationships/image" Target="file:///F:\Lets_Create/pic_temp/pic_half_right.png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image" Target="../media/image7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F:\Lets_Create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1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image" Target="file:///F:\Lets_Create/pic_temp/0_pic_quater_right_up.png" TargetMode="External"/><Relationship Id="rId13" Type="http://schemas.openxmlformats.org/officeDocument/2006/relationships/image" Target="../media/image4.png"/><Relationship Id="rId12" Type="http://schemas.openxmlformats.org/officeDocument/2006/relationships/tags" Target="../tags/tag46.xml"/><Relationship Id="rId11" Type="http://schemas.openxmlformats.org/officeDocument/2006/relationships/image" Target="file:///C:\Users\Administrator\Desktop\&#32032;&#26448;&#20998;&#31867;\&#29980;&#21697;&#32032;&#26448;\&#20027;&#39064;\&#22270;&#29255;80.png" TargetMode="Externa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6353025" y="453390"/>
            <a:ext cx="4245910" cy="62103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826760" y="1835150"/>
            <a:ext cx="5278120" cy="344678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/>
          <p:cNvPicPr/>
          <p:nvPr userDrawn="1">
            <p:custDataLst>
              <p:tags r:id="rId8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81226"/>
            <a:ext cx="5486400" cy="5095548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1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-66675"/>
            <a:ext cx="1143000" cy="12795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5844178" y="2117549"/>
            <a:ext cx="5222240" cy="2881982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4400" spc="600" baseline="0">
                <a:solidFill>
                  <a:schemeClr val="bg2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1602740" y="595630"/>
            <a:ext cx="4245610" cy="621030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7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881226"/>
            <a:ext cx="5486400" cy="5095548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10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27958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3"/>
            </p:custDataLst>
          </p:nvPr>
        </p:nvSpPr>
        <p:spPr>
          <a:xfrm>
            <a:off x="1086485" y="1977390"/>
            <a:ext cx="5278120" cy="344678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1086486" y="2933701"/>
            <a:ext cx="5278120" cy="1036348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all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1086168" y="4006850"/>
            <a:ext cx="5278120" cy="831850"/>
          </a:xfrm>
        </p:spPr>
        <p:txBody>
          <a:bodyPr lIns="46800" tIns="46800" rIns="90000" bIns="4680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" y="5578475"/>
            <a:ext cx="1143000" cy="127952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590" y="5740400"/>
            <a:ext cx="1088390" cy="111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/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>
          <a:xfrm>
            <a:off x="8553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Viner Hand ITC" panose="03070502030502020203" charset="0"/>
              <a:sym typeface="+mn-ea"/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" y="34925"/>
            <a:ext cx="1175385" cy="1214120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230" y="5240655"/>
            <a:ext cx="1588770" cy="16173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30" y="-147955"/>
            <a:ext cx="1035050" cy="1095375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" y="5447030"/>
            <a:ext cx="1360805" cy="13131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130"/>
            <a:ext cx="1143000" cy="1279525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10" y="104775"/>
            <a:ext cx="1143000" cy="111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085"/>
            <a:ext cx="1143000" cy="1279525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370" y="116840"/>
            <a:ext cx="1143000" cy="111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Viner Hand ITC" panose="03070502030502020203" charset="0"/>
              <a:sym typeface="+mn-ea"/>
            </a:endParaRPr>
          </a:p>
        </p:txBody>
      </p:sp>
      <p:pic>
        <p:nvPicPr>
          <p:cNvPr id="14" name="图片 13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390" y="0"/>
            <a:ext cx="816610" cy="914400"/>
          </a:xfrm>
          <a:prstGeom prst="rect">
            <a:avLst/>
          </a:prstGeom>
        </p:spPr>
      </p:pic>
      <p:pic>
        <p:nvPicPr>
          <p:cNvPr id="15" name="图片 14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" y="5598160"/>
            <a:ext cx="1143000" cy="11176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7730" cy="2415540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70" y="4748530"/>
            <a:ext cx="2157730" cy="21094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189788" cy="406400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8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12" y="1397000"/>
            <a:ext cx="2189788" cy="4064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 rot="5400000">
            <a:off x="3960345" y="488950"/>
            <a:ext cx="4245910" cy="6210300"/>
          </a:xfrm>
          <a:prstGeom prst="rect">
            <a:avLst/>
          </a:prstGeom>
        </p:spPr>
      </p:pic>
      <p:sp>
        <p:nvSpPr>
          <p:cNvPr id="11" name="矩形 10"/>
          <p:cNvSpPr/>
          <p:nvPr userDrawn="1">
            <p:custDataLst>
              <p:tags r:id="rId13"/>
            </p:custDataLst>
          </p:nvPr>
        </p:nvSpPr>
        <p:spPr>
          <a:xfrm>
            <a:off x="3444240" y="1870710"/>
            <a:ext cx="5278120" cy="344678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14"/>
            </p:custDataLst>
          </p:nvPr>
        </p:nvSpPr>
        <p:spPr>
          <a:xfrm>
            <a:off x="5788025" y="2439035"/>
            <a:ext cx="723265" cy="758190"/>
          </a:xfrm>
          <a:prstGeom prst="ellipse">
            <a:avLst/>
          </a:prstGeom>
          <a:solidFill>
            <a:srgbClr val="C8D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5"/>
            </p:custDataLst>
          </p:nvPr>
        </p:nvSpPr>
        <p:spPr>
          <a:xfrm>
            <a:off x="4029075" y="2238375"/>
            <a:ext cx="1355090" cy="1377950"/>
          </a:xfrm>
          <a:prstGeom prst="ellipse">
            <a:avLst/>
          </a:prstGeom>
          <a:noFill/>
          <a:ln>
            <a:solidFill>
              <a:srgbClr val="EEF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>
            <p:custDataLst>
              <p:tags r:id="rId16"/>
            </p:custDataLst>
          </p:nvPr>
        </p:nvSpPr>
        <p:spPr>
          <a:xfrm>
            <a:off x="5157470" y="2658110"/>
            <a:ext cx="1068705" cy="1044575"/>
          </a:xfrm>
          <a:prstGeom prst="ellipse">
            <a:avLst/>
          </a:prstGeom>
          <a:noFill/>
          <a:ln>
            <a:solidFill>
              <a:srgbClr val="EEF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7"/>
            </p:custDataLst>
          </p:nvPr>
        </p:nvSpPr>
        <p:spPr>
          <a:xfrm>
            <a:off x="3444241" y="3630930"/>
            <a:ext cx="5278120" cy="75819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b="0" u="none" strike="noStrike" kern="1200" cap="none" spc="300" normalizeH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E6F0E1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rot="5400000">
            <a:off x="5437505" y="94615"/>
            <a:ext cx="6193155" cy="66675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8"/>
            </p:custDataLst>
          </p:nvPr>
        </p:nvSpPr>
        <p:spPr>
          <a:xfrm>
            <a:off x="5687060" y="928370"/>
            <a:ext cx="5671185" cy="498475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pic>
        <p:nvPicPr>
          <p:cNvPr id="10" name="图片 9"/>
          <p:cNvPicPr/>
          <p:nvPr userDrawn="1">
            <p:custDataLst>
              <p:tags r:id="rId9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" y="1891796"/>
            <a:ext cx="4389120" cy="4076439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12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5578415"/>
            <a:ext cx="1143000" cy="12795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501288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all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86.xml"/><Relationship Id="rId3" Type="http://schemas.openxmlformats.org/officeDocument/2006/relationships/image" Target="../media/image33.png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90.xml"/><Relationship Id="rId5" Type="http://schemas.openxmlformats.org/officeDocument/2006/relationships/image" Target="../media/image36.png"/><Relationship Id="rId4" Type="http://schemas.openxmlformats.org/officeDocument/2006/relationships/tags" Target="../tags/tag189.xml"/><Relationship Id="rId3" Type="http://schemas.openxmlformats.org/officeDocument/2006/relationships/image" Target="../media/image35.png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image" Target="../media/image38.png"/><Relationship Id="rId4" Type="http://schemas.openxmlformats.org/officeDocument/2006/relationships/tags" Target="../tags/tag193.xml"/><Relationship Id="rId32" Type="http://schemas.openxmlformats.org/officeDocument/2006/relationships/slideLayout" Target="../slideLayouts/slideLayout13.xml"/><Relationship Id="rId31" Type="http://schemas.openxmlformats.org/officeDocument/2006/relationships/tags" Target="../tags/tag219.xml"/><Relationship Id="rId30" Type="http://schemas.openxmlformats.org/officeDocument/2006/relationships/tags" Target="../tags/tag218.xml"/><Relationship Id="rId3" Type="http://schemas.openxmlformats.org/officeDocument/2006/relationships/image" Target="../media/image37.png"/><Relationship Id="rId29" Type="http://schemas.openxmlformats.org/officeDocument/2006/relationships/tags" Target="../tags/tag217.xml"/><Relationship Id="rId28" Type="http://schemas.openxmlformats.org/officeDocument/2006/relationships/tags" Target="../tags/tag216.xml"/><Relationship Id="rId27" Type="http://schemas.openxmlformats.org/officeDocument/2006/relationships/tags" Target="../tags/tag215.xml"/><Relationship Id="rId26" Type="http://schemas.openxmlformats.org/officeDocument/2006/relationships/tags" Target="../tags/tag214.xml"/><Relationship Id="rId25" Type="http://schemas.openxmlformats.org/officeDocument/2006/relationships/tags" Target="../tags/tag213.xml"/><Relationship Id="rId24" Type="http://schemas.openxmlformats.org/officeDocument/2006/relationships/tags" Target="../tags/tag212.xml"/><Relationship Id="rId23" Type="http://schemas.openxmlformats.org/officeDocument/2006/relationships/tags" Target="../tags/tag211.xml"/><Relationship Id="rId22" Type="http://schemas.openxmlformats.org/officeDocument/2006/relationships/tags" Target="../tags/tag210.xml"/><Relationship Id="rId21" Type="http://schemas.openxmlformats.org/officeDocument/2006/relationships/tags" Target="../tags/tag209.xml"/><Relationship Id="rId20" Type="http://schemas.openxmlformats.org/officeDocument/2006/relationships/tags" Target="../tags/tag208.xml"/><Relationship Id="rId2" Type="http://schemas.openxmlformats.org/officeDocument/2006/relationships/tags" Target="../tags/tag192.xml"/><Relationship Id="rId19" Type="http://schemas.openxmlformats.org/officeDocument/2006/relationships/tags" Target="../tags/tag207.xml"/><Relationship Id="rId18" Type="http://schemas.openxmlformats.org/officeDocument/2006/relationships/tags" Target="../tags/tag206.xml"/><Relationship Id="rId17" Type="http://schemas.openxmlformats.org/officeDocument/2006/relationships/tags" Target="../tags/tag205.xml"/><Relationship Id="rId16" Type="http://schemas.openxmlformats.org/officeDocument/2006/relationships/tags" Target="../tags/tag204.xml"/><Relationship Id="rId15" Type="http://schemas.openxmlformats.org/officeDocument/2006/relationships/tags" Target="../tags/tag203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tags" Target="../tags/tag19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31.xml"/><Relationship Id="rId5" Type="http://schemas.openxmlformats.org/officeDocument/2006/relationships/image" Target="../media/image33.png"/><Relationship Id="rId4" Type="http://schemas.openxmlformats.org/officeDocument/2006/relationships/tags" Target="../tags/tag230.xml"/><Relationship Id="rId3" Type="http://schemas.openxmlformats.org/officeDocument/2006/relationships/image" Target="../media/image39.png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image" Target="../media/image34.png"/><Relationship Id="rId4" Type="http://schemas.openxmlformats.org/officeDocument/2006/relationships/tags" Target="../tags/tag234.xml"/><Relationship Id="rId3" Type="http://schemas.openxmlformats.org/officeDocument/2006/relationships/image" Target="../media/image40.png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42.xml"/><Relationship Id="rId7" Type="http://schemas.openxmlformats.org/officeDocument/2006/relationships/image" Target="../media/image43.png"/><Relationship Id="rId6" Type="http://schemas.openxmlformats.org/officeDocument/2006/relationships/tags" Target="../tags/tag241.xml"/><Relationship Id="rId5" Type="http://schemas.openxmlformats.org/officeDocument/2006/relationships/image" Target="../media/image42.png"/><Relationship Id="rId4" Type="http://schemas.openxmlformats.org/officeDocument/2006/relationships/tags" Target="../tags/tag240.xml"/><Relationship Id="rId3" Type="http://schemas.openxmlformats.org/officeDocument/2006/relationships/image" Target="../media/image41.png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47.xml"/><Relationship Id="rId7" Type="http://schemas.openxmlformats.org/officeDocument/2006/relationships/image" Target="../media/image46.png"/><Relationship Id="rId6" Type="http://schemas.openxmlformats.org/officeDocument/2006/relationships/tags" Target="../tags/tag246.xml"/><Relationship Id="rId5" Type="http://schemas.openxmlformats.org/officeDocument/2006/relationships/image" Target="../media/image45.png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image" Target="../media/image44.png"/><Relationship Id="rId1" Type="http://schemas.openxmlformats.org/officeDocument/2006/relationships/tags" Target="../tags/tag24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9.xml"/><Relationship Id="rId3" Type="http://schemas.openxmlformats.org/officeDocument/2006/relationships/image" Target="../media/image17.png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53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tags" Target="../tags/tag152.xml"/><Relationship Id="rId3" Type="http://schemas.openxmlformats.org/officeDocument/2006/relationships/image" Target="../media/image18.png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57.xml"/><Relationship Id="rId6" Type="http://schemas.openxmlformats.org/officeDocument/2006/relationships/image" Target="../media/image24.png"/><Relationship Id="rId5" Type="http://schemas.openxmlformats.org/officeDocument/2006/relationships/tags" Target="../tags/tag156.xml"/><Relationship Id="rId4" Type="http://schemas.openxmlformats.org/officeDocument/2006/relationships/image" Target="../media/image23.png"/><Relationship Id="rId3" Type="http://schemas.openxmlformats.org/officeDocument/2006/relationships/tags" Target="../tags/tag155.xml"/><Relationship Id="rId2" Type="http://schemas.openxmlformats.org/officeDocument/2006/relationships/image" Target="../media/image22.png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19.png"/><Relationship Id="rId7" Type="http://schemas.openxmlformats.org/officeDocument/2006/relationships/tags" Target="../tags/tag162.xml"/><Relationship Id="rId6" Type="http://schemas.openxmlformats.org/officeDocument/2006/relationships/image" Target="../media/image18.png"/><Relationship Id="rId5" Type="http://schemas.openxmlformats.org/officeDocument/2006/relationships/tags" Target="../tags/tag161.xml"/><Relationship Id="rId4" Type="http://schemas.openxmlformats.org/officeDocument/2006/relationships/image" Target="../media/image25.png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63.xml"/><Relationship Id="rId1" Type="http://schemas.openxmlformats.org/officeDocument/2006/relationships/tags" Target="../tags/tag15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image" Target="../media/image26.png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image" Target="../media/image27.png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173.xml"/><Relationship Id="rId13" Type="http://schemas.openxmlformats.org/officeDocument/2006/relationships/image" Target="../media/image29.png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image" Target="../media/image28.png"/><Relationship Id="rId1" Type="http://schemas.openxmlformats.org/officeDocument/2006/relationships/tags" Target="../tags/tag16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7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79.xml"/><Relationship Id="rId2" Type="http://schemas.openxmlformats.org/officeDocument/2006/relationships/image" Target="../media/image32.png"/><Relationship Id="rId1" Type="http://schemas.openxmlformats.org/officeDocument/2006/relationships/tags" Target="../tags/tag17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83.xml"/><Relationship Id="rId5" Type="http://schemas.openxmlformats.org/officeDocument/2006/relationships/image" Target="../media/image34.png"/><Relationship Id="rId4" Type="http://schemas.openxmlformats.org/officeDocument/2006/relationships/tags" Target="../tags/tag182.xml"/><Relationship Id="rId3" Type="http://schemas.openxmlformats.org/officeDocument/2006/relationships/image" Target="../media/image33.png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/>
              <a:t>业余射电天文</a:t>
            </a:r>
            <a:r>
              <a:rPr lang="en-US" altLang="zh-CN" sz="4000"/>
              <a:t>——21cm</a:t>
            </a:r>
            <a:r>
              <a:rPr lang="zh-CN" altLang="en-US" sz="4000"/>
              <a:t>八木设计</a:t>
            </a:r>
            <a:r>
              <a:rPr lang="en-US" altLang="zh-CN" sz="4000"/>
              <a:t>3</a:t>
            </a:r>
            <a:endParaRPr lang="en-US" altLang="zh-CN" sz="4000"/>
          </a:p>
        </p:txBody>
      </p:sp>
      <p:sp>
        <p:nvSpPr>
          <p:cNvPr id="3" name="文本框 2"/>
          <p:cNvSpPr txBox="1"/>
          <p:nvPr/>
        </p:nvSpPr>
        <p:spPr>
          <a:xfrm>
            <a:off x="6276340" y="5780405"/>
            <a:ext cx="4491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QQ</a:t>
            </a:r>
            <a:r>
              <a:rPr lang="zh-CN" altLang="en-US"/>
              <a:t>交流群：926020514</a:t>
            </a:r>
            <a:endParaRPr lang="zh-CN" altLang="en-US"/>
          </a:p>
          <a:p>
            <a:r>
              <a:rPr lang="zh-CN" altLang="en-US"/>
              <a:t>论坛：http://radioastronomy.online/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补充：前后比、最大旁瓣水平、回波</a:t>
            </a:r>
            <a:r>
              <a:rPr lang="zh-CN" altLang="en-US">
                <a:sym typeface="+mn-ea"/>
              </a:rPr>
              <a:t>损耗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4860" y="1161415"/>
            <a:ext cx="6028055" cy="4285615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233930" y="4377055"/>
            <a:ext cx="79375" cy="971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233930" y="2205990"/>
            <a:ext cx="79375" cy="971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33930" y="1934845"/>
            <a:ext cx="610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P1</a:t>
            </a:r>
            <a:endParaRPr lang="en-US" altLang="zh-CN" b="1"/>
          </a:p>
        </p:txBody>
      </p:sp>
      <p:sp>
        <p:nvSpPr>
          <p:cNvPr id="8" name="文本框 7"/>
          <p:cNvSpPr txBox="1"/>
          <p:nvPr/>
        </p:nvSpPr>
        <p:spPr>
          <a:xfrm>
            <a:off x="2233930" y="4377055"/>
            <a:ext cx="610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P2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2586990" y="2956560"/>
            <a:ext cx="79375" cy="9715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86990" y="2685415"/>
            <a:ext cx="610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7030A0"/>
                </a:solidFill>
              </a:rPr>
              <a:t>P3</a:t>
            </a:r>
            <a:endParaRPr lang="en-US" altLang="zh-CN" b="1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25320" y="5727700"/>
            <a:ext cx="3924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i="1"/>
              <a:t>前后比（</a:t>
            </a:r>
            <a:r>
              <a:rPr lang="en-US" altLang="zh-CN" b="1" i="1"/>
              <a:t>F/B</a:t>
            </a:r>
            <a:r>
              <a:rPr lang="zh-CN" altLang="en-US" b="1" i="1"/>
              <a:t>）</a:t>
            </a:r>
            <a:r>
              <a:rPr lang="zh-CN" altLang="en-US"/>
              <a:t>：</a:t>
            </a:r>
            <a:r>
              <a:rPr lang="en-US" altLang="zh-CN" b="1"/>
              <a:t>P1-</a:t>
            </a:r>
            <a:r>
              <a:rPr lang="en-US" altLang="zh-CN" b="1">
                <a:solidFill>
                  <a:srgbClr val="FF0000"/>
                </a:solidFill>
              </a:rPr>
              <a:t>P2</a:t>
            </a:r>
            <a:endParaRPr lang="en-US" altLang="zh-CN" b="1">
              <a:solidFill>
                <a:srgbClr val="FF0000"/>
              </a:solidFill>
            </a:endParaRPr>
          </a:p>
          <a:p>
            <a:r>
              <a:rPr lang="zh-CN" altLang="en-US" b="1" i="1"/>
              <a:t>最大旁瓣水平（</a:t>
            </a:r>
            <a:r>
              <a:rPr lang="en-US" altLang="zh-CN" b="1" i="1"/>
              <a:t>MaxSL</a:t>
            </a:r>
            <a:r>
              <a:rPr lang="zh-CN" altLang="en-US" b="1" i="1"/>
              <a:t>）</a:t>
            </a:r>
            <a:r>
              <a:rPr lang="zh-CN" altLang="en-US"/>
              <a:t>：</a:t>
            </a:r>
            <a:r>
              <a:rPr lang="en-US" altLang="zh-CN" b="1">
                <a:solidFill>
                  <a:srgbClr val="7030A0"/>
                </a:solidFill>
              </a:rPr>
              <a:t>P3</a:t>
            </a:r>
            <a:r>
              <a:rPr lang="en-US" altLang="zh-CN" b="1">
                <a:solidFill>
                  <a:schemeClr val="tx1"/>
                </a:solidFill>
              </a:rPr>
              <a:t>-P1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9960" y="2082800"/>
            <a:ext cx="4421505" cy="239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 i="1"/>
              <a:t>回波损耗（</a:t>
            </a:r>
            <a:r>
              <a:rPr lang="en-US" altLang="zh-CN" b="1" i="1"/>
              <a:t>Return loss</a:t>
            </a:r>
            <a:r>
              <a:rPr lang="zh-CN" altLang="en-US" b="1" i="1"/>
              <a:t>）</a:t>
            </a:r>
            <a:r>
              <a:rPr lang="zh-CN" altLang="en-US"/>
              <a:t>：就是反射系数的相反数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假如天线在</a:t>
            </a:r>
            <a:r>
              <a:rPr lang="en-US" altLang="zh-CN"/>
              <a:t>1420MHz</a:t>
            </a:r>
            <a:r>
              <a:rPr lang="zh-CN" altLang="en-US"/>
              <a:t>的反射系数为</a:t>
            </a:r>
            <a:r>
              <a:rPr lang="en-US" altLang="zh-CN"/>
              <a:t>-23dB</a:t>
            </a:r>
            <a:r>
              <a:rPr lang="zh-CN" altLang="en-US"/>
              <a:t>，那么回波损耗就是</a:t>
            </a:r>
            <a:r>
              <a:rPr lang="en-US" altLang="zh-CN"/>
              <a:t>23dB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两个名字是一个意思，见到回波损耗直接加上负号转为反射系数。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优化方法</a:t>
            </a:r>
            <a:r>
              <a:rPr lang="en-US" altLang="zh-CN">
                <a:sym typeface="+mn-ea"/>
              </a:rPr>
              <a:t>1——</a:t>
            </a:r>
            <a:r>
              <a:rPr lang="zh-CN" altLang="en-US">
                <a:sym typeface="+mn-ea"/>
              </a:rPr>
              <a:t>所有变量一起</a:t>
            </a:r>
            <a:r>
              <a:rPr lang="zh-CN" altLang="en-US">
                <a:sym typeface="+mn-ea"/>
              </a:rPr>
              <a:t>优化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766"/>
          <a:stretch>
            <a:fillRect/>
          </a:stretch>
        </p:blipFill>
        <p:spPr>
          <a:xfrm>
            <a:off x="1852295" y="1074420"/>
            <a:ext cx="3533775" cy="48583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976"/>
          <a:stretch>
            <a:fillRect/>
          </a:stretch>
        </p:blipFill>
        <p:spPr>
          <a:xfrm>
            <a:off x="6775450" y="1564640"/>
            <a:ext cx="3460609" cy="378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18600" y="1776095"/>
            <a:ext cx="1059180" cy="33528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9163050" y="2111375"/>
            <a:ext cx="485140" cy="7061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148965" y="1353185"/>
            <a:ext cx="1059180" cy="20256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3696335" y="1555750"/>
            <a:ext cx="97155" cy="2997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713980" y="5419090"/>
            <a:ext cx="17043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选择要优化的</a:t>
            </a:r>
            <a:r>
              <a:rPr lang="zh-CN" altLang="en-US" sz="1400" b="1">
                <a:solidFill>
                  <a:srgbClr val="FF0000"/>
                </a:solidFill>
              </a:rPr>
              <a:t>变量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37790" y="6007100"/>
            <a:ext cx="17043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设置优化</a:t>
            </a:r>
            <a:r>
              <a:rPr lang="zh-CN" altLang="en-US" sz="1400" b="1">
                <a:solidFill>
                  <a:srgbClr val="FF0000"/>
                </a:solidFill>
              </a:rPr>
              <a:t>目标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49370" y="3009265"/>
            <a:ext cx="1252855" cy="29146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188335" y="3445510"/>
            <a:ext cx="499745" cy="29146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768725" y="3438525"/>
            <a:ext cx="439420" cy="29146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102225" y="2994025"/>
            <a:ext cx="5753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00B050"/>
                </a:solidFill>
              </a:rPr>
              <a:t>勾选</a:t>
            </a:r>
            <a:endParaRPr lang="zh-CN" altLang="en-US" sz="1400" b="1">
              <a:solidFill>
                <a:srgbClr val="00B05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34945" y="3300730"/>
            <a:ext cx="575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00B050"/>
                </a:solidFill>
              </a:rPr>
              <a:t>权重</a:t>
            </a:r>
            <a:endParaRPr lang="zh-CN" altLang="en-US" sz="1200" b="1">
              <a:solidFill>
                <a:srgbClr val="00B05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128770" y="3300730"/>
            <a:ext cx="830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00B050"/>
                </a:solidFill>
              </a:rPr>
              <a:t>目标值</a:t>
            </a:r>
            <a:endParaRPr lang="zh-CN" altLang="en-US" sz="1200" b="1">
              <a:solidFill>
                <a:srgbClr val="00B05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599690" y="3684270"/>
            <a:ext cx="499745" cy="18224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2599690" y="3866515"/>
            <a:ext cx="499745" cy="18224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599690" y="4048760"/>
            <a:ext cx="657860" cy="18224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2599690" y="4231005"/>
            <a:ext cx="657860" cy="18224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565150" y="3641090"/>
            <a:ext cx="13569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00B050"/>
                </a:solidFill>
              </a:rPr>
              <a:t>增益</a:t>
            </a:r>
            <a:endParaRPr lang="zh-CN" altLang="en-US" sz="1200" b="1">
              <a:solidFill>
                <a:srgbClr val="00B050"/>
              </a:solidFill>
            </a:endParaRPr>
          </a:p>
          <a:p>
            <a:r>
              <a:rPr lang="zh-CN" altLang="en-US" sz="1200" b="1">
                <a:solidFill>
                  <a:srgbClr val="00B050"/>
                </a:solidFill>
              </a:rPr>
              <a:t>前后</a:t>
            </a:r>
            <a:r>
              <a:rPr lang="zh-CN" altLang="en-US" sz="1200" b="1">
                <a:solidFill>
                  <a:srgbClr val="00B050"/>
                </a:solidFill>
              </a:rPr>
              <a:t>比</a:t>
            </a:r>
            <a:endParaRPr lang="zh-CN" altLang="en-US" sz="1200" b="1">
              <a:solidFill>
                <a:srgbClr val="00B050"/>
              </a:solidFill>
            </a:endParaRPr>
          </a:p>
          <a:p>
            <a:r>
              <a:rPr lang="zh-CN" altLang="en-US" sz="1200" b="1">
                <a:solidFill>
                  <a:srgbClr val="00B050"/>
                </a:solidFill>
              </a:rPr>
              <a:t>回波</a:t>
            </a:r>
            <a:r>
              <a:rPr lang="zh-CN" altLang="en-US" sz="1200" b="1">
                <a:solidFill>
                  <a:srgbClr val="00B050"/>
                </a:solidFill>
              </a:rPr>
              <a:t>损耗</a:t>
            </a:r>
            <a:endParaRPr lang="zh-CN" altLang="en-US" sz="1200" b="1">
              <a:solidFill>
                <a:srgbClr val="00B050"/>
              </a:solidFill>
            </a:endParaRPr>
          </a:p>
          <a:p>
            <a:r>
              <a:rPr lang="zh-CN" altLang="en-US" sz="1200" b="1">
                <a:solidFill>
                  <a:srgbClr val="00B050"/>
                </a:solidFill>
              </a:rPr>
              <a:t>最大旁瓣</a:t>
            </a:r>
            <a:r>
              <a:rPr lang="zh-CN" altLang="en-US" sz="1200" b="1">
                <a:solidFill>
                  <a:srgbClr val="00B050"/>
                </a:solidFill>
              </a:rPr>
              <a:t>水平</a:t>
            </a:r>
            <a:endParaRPr lang="zh-CN" altLang="en-US" sz="1200" b="1">
              <a:solidFill>
                <a:srgbClr val="00B050"/>
              </a:solidFill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 flipV="1">
            <a:off x="1139190" y="3775710"/>
            <a:ext cx="1460500" cy="127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1139190" y="3956685"/>
            <a:ext cx="1460500" cy="127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endCxn id="37" idx="1"/>
          </p:cNvCxnSpPr>
          <p:nvPr/>
        </p:nvCxnSpPr>
        <p:spPr>
          <a:xfrm flipV="1">
            <a:off x="1274445" y="4140200"/>
            <a:ext cx="1325245" cy="63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endCxn id="38" idx="1"/>
          </p:cNvCxnSpPr>
          <p:nvPr/>
        </p:nvCxnSpPr>
        <p:spPr>
          <a:xfrm flipV="1">
            <a:off x="1590040" y="4322445"/>
            <a:ext cx="1009650" cy="63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8062595" y="3009265"/>
            <a:ext cx="499745" cy="24320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8740140" y="3300730"/>
            <a:ext cx="622935" cy="20828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31430" y="2847975"/>
            <a:ext cx="575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00B050"/>
                </a:solidFill>
              </a:rPr>
              <a:t>单元</a:t>
            </a:r>
            <a:endParaRPr lang="zh-CN" altLang="en-US" sz="1200" b="1">
              <a:solidFill>
                <a:srgbClr val="00B050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910955" y="3025140"/>
            <a:ext cx="575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00B050"/>
                </a:solidFill>
              </a:rPr>
              <a:t>变量</a:t>
            </a:r>
            <a:endParaRPr lang="zh-CN" altLang="en-US" sz="1200" b="1">
              <a:solidFill>
                <a:srgbClr val="00B050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740140" y="3508375"/>
            <a:ext cx="499745" cy="14732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8740140" y="3639185"/>
            <a:ext cx="499745" cy="19939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6" name="直接箭头连接符 55"/>
          <p:cNvCxnSpPr/>
          <p:nvPr/>
        </p:nvCxnSpPr>
        <p:spPr>
          <a:xfrm flipV="1">
            <a:off x="9239885" y="3575050"/>
            <a:ext cx="1460500" cy="127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V="1">
            <a:off x="9239885" y="3756025"/>
            <a:ext cx="1460500" cy="127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0742295" y="3438525"/>
            <a:ext cx="546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00B050"/>
                </a:solidFill>
              </a:rPr>
              <a:t>长度</a:t>
            </a:r>
            <a:endParaRPr lang="zh-CN" altLang="en-US" sz="1200" b="1">
              <a:solidFill>
                <a:srgbClr val="00B050"/>
              </a:solidFill>
            </a:endParaRPr>
          </a:p>
          <a:p>
            <a:r>
              <a:rPr lang="zh-CN" altLang="en-US" sz="1200" b="1">
                <a:solidFill>
                  <a:srgbClr val="00B050"/>
                </a:solidFill>
              </a:rPr>
              <a:t>位置</a:t>
            </a:r>
            <a:endParaRPr lang="zh-CN" altLang="en-US" sz="1200" b="1">
              <a:solidFill>
                <a:srgbClr val="00B050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0336530" y="35477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优化方法</a:t>
            </a:r>
            <a:r>
              <a:rPr lang="en-US" altLang="zh-CN">
                <a:sym typeface="+mn-ea"/>
              </a:rPr>
              <a:t>1——</a:t>
            </a:r>
            <a:r>
              <a:rPr lang="zh-CN" altLang="en-US">
                <a:sym typeface="+mn-ea"/>
              </a:rPr>
              <a:t>所有变量一起优化</a:t>
            </a:r>
            <a:endParaRPr lang="en-US" altLang="zh-CN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40375" y="1791970"/>
            <a:ext cx="3697602" cy="3780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28090" y="1791970"/>
            <a:ext cx="3684270" cy="3757295"/>
          </a:xfrm>
          <a:prstGeom prst="rect">
            <a:avLst/>
          </a:prstGeom>
        </p:spPr>
      </p:pic>
      <p:sp>
        <p:nvSpPr>
          <p:cNvPr id="26" name="矩形 25"/>
          <p:cNvSpPr/>
          <p:nvPr>
            <p:custDataLst>
              <p:tags r:id="rId6"/>
            </p:custDataLst>
          </p:nvPr>
        </p:nvSpPr>
        <p:spPr>
          <a:xfrm>
            <a:off x="1228090" y="2277110"/>
            <a:ext cx="1252855" cy="29146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>
            <p:custDataLst>
              <p:tags r:id="rId7"/>
            </p:custDataLst>
          </p:nvPr>
        </p:nvSpPr>
        <p:spPr>
          <a:xfrm>
            <a:off x="299085" y="2261870"/>
            <a:ext cx="9290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00B050"/>
                </a:solidFill>
              </a:rPr>
              <a:t>迭代</a:t>
            </a:r>
            <a:r>
              <a:rPr lang="zh-CN" altLang="en-US" sz="1400" b="1">
                <a:solidFill>
                  <a:srgbClr val="00B050"/>
                </a:solidFill>
              </a:rPr>
              <a:t>次数</a:t>
            </a:r>
            <a:endParaRPr lang="zh-CN" altLang="en-US" sz="1400" b="1">
              <a:solidFill>
                <a:srgbClr val="00B050"/>
              </a:solidFill>
            </a:endParaRPr>
          </a:p>
        </p:txBody>
      </p:sp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1228090" y="2734310"/>
            <a:ext cx="2787650" cy="23939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299085" y="2667000"/>
            <a:ext cx="9290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00B050"/>
                </a:solidFill>
              </a:rPr>
              <a:t>频率</a:t>
            </a:r>
            <a:r>
              <a:rPr lang="zh-CN" altLang="en-US" sz="1400" b="1">
                <a:solidFill>
                  <a:srgbClr val="00B050"/>
                </a:solidFill>
              </a:rPr>
              <a:t>范围</a:t>
            </a:r>
            <a:endParaRPr lang="zh-CN" altLang="en-US" sz="1400" b="1">
              <a:solidFill>
                <a:srgbClr val="00B050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10"/>
            </p:custDataLst>
          </p:nvPr>
        </p:nvSpPr>
        <p:spPr>
          <a:xfrm>
            <a:off x="3900805" y="5126355"/>
            <a:ext cx="892175" cy="23939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3900805" y="5408295"/>
            <a:ext cx="9290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00B050"/>
                </a:solidFill>
              </a:rPr>
              <a:t>开始</a:t>
            </a:r>
            <a:r>
              <a:rPr lang="zh-CN" altLang="en-US" sz="1400" b="1">
                <a:solidFill>
                  <a:srgbClr val="00B050"/>
                </a:solidFill>
              </a:rPr>
              <a:t>优化</a:t>
            </a:r>
            <a:endParaRPr lang="zh-CN" altLang="en-US" sz="1400" b="1">
              <a:solidFill>
                <a:srgbClr val="00B050"/>
              </a:solidFill>
            </a:endParaRPr>
          </a:p>
        </p:txBody>
      </p:sp>
      <p:sp>
        <p:nvSpPr>
          <p:cNvPr id="17" name="矩形 16"/>
          <p:cNvSpPr/>
          <p:nvPr>
            <p:custDataLst>
              <p:tags r:id="rId12"/>
            </p:custDataLst>
          </p:nvPr>
        </p:nvSpPr>
        <p:spPr>
          <a:xfrm>
            <a:off x="3078480" y="5126355"/>
            <a:ext cx="822325" cy="23939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13"/>
            </p:custDataLst>
          </p:nvPr>
        </p:nvSpPr>
        <p:spPr>
          <a:xfrm>
            <a:off x="3078480" y="5408295"/>
            <a:ext cx="9290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00B050"/>
                </a:solidFill>
              </a:rPr>
              <a:t>中途</a:t>
            </a:r>
            <a:r>
              <a:rPr lang="zh-CN" altLang="en-US" sz="1400" b="1">
                <a:solidFill>
                  <a:srgbClr val="00B050"/>
                </a:solidFill>
              </a:rPr>
              <a:t>停止</a:t>
            </a:r>
            <a:endParaRPr lang="zh-CN" altLang="en-US" sz="1400" b="1">
              <a:solidFill>
                <a:srgbClr val="00B050"/>
              </a:solidFill>
            </a:endParaRPr>
          </a:p>
        </p:txBody>
      </p:sp>
      <p:sp>
        <p:nvSpPr>
          <p:cNvPr id="27" name="矩形 26"/>
          <p:cNvSpPr/>
          <p:nvPr>
            <p:custDataLst>
              <p:tags r:id="rId14"/>
            </p:custDataLst>
          </p:nvPr>
        </p:nvSpPr>
        <p:spPr>
          <a:xfrm>
            <a:off x="5775325" y="5126355"/>
            <a:ext cx="751840" cy="23939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15"/>
            </p:custDataLst>
          </p:nvPr>
        </p:nvSpPr>
        <p:spPr>
          <a:xfrm>
            <a:off x="5704840" y="5365750"/>
            <a:ext cx="9290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00B050"/>
                </a:solidFill>
              </a:rPr>
              <a:t>接受</a:t>
            </a:r>
            <a:r>
              <a:rPr lang="zh-CN" altLang="en-US" sz="1400" b="1">
                <a:solidFill>
                  <a:srgbClr val="00B050"/>
                </a:solidFill>
              </a:rPr>
              <a:t>结果</a:t>
            </a:r>
            <a:endParaRPr lang="zh-CN" altLang="en-US" sz="1400" b="1">
              <a:solidFill>
                <a:srgbClr val="00B050"/>
              </a:solidFill>
            </a:endParaRPr>
          </a:p>
        </p:txBody>
      </p:sp>
      <p:sp>
        <p:nvSpPr>
          <p:cNvPr id="30" name="矩形 29"/>
          <p:cNvSpPr/>
          <p:nvPr>
            <p:custDataLst>
              <p:tags r:id="rId16"/>
            </p:custDataLst>
          </p:nvPr>
        </p:nvSpPr>
        <p:spPr>
          <a:xfrm>
            <a:off x="6527165" y="5126355"/>
            <a:ext cx="751840" cy="23939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>
            <p:custDataLst>
              <p:tags r:id="rId17"/>
            </p:custDataLst>
          </p:nvPr>
        </p:nvSpPr>
        <p:spPr>
          <a:xfrm>
            <a:off x="6527165" y="5365750"/>
            <a:ext cx="9290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00B050"/>
                </a:solidFill>
              </a:rPr>
              <a:t>不接受</a:t>
            </a:r>
            <a:endParaRPr lang="zh-CN" altLang="en-US" sz="1400" b="1">
              <a:solidFill>
                <a:srgbClr val="00B050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18"/>
            </p:custDataLst>
          </p:nvPr>
        </p:nvSpPr>
        <p:spPr>
          <a:xfrm>
            <a:off x="8186420" y="5365750"/>
            <a:ext cx="9290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00B050"/>
                </a:solidFill>
              </a:rPr>
              <a:t>继续</a:t>
            </a:r>
            <a:r>
              <a:rPr lang="zh-CN" altLang="en-US" sz="1400" b="1">
                <a:solidFill>
                  <a:srgbClr val="00B050"/>
                </a:solidFill>
              </a:rPr>
              <a:t>优化</a:t>
            </a:r>
            <a:endParaRPr lang="zh-CN" altLang="en-US" sz="1400" b="1">
              <a:solidFill>
                <a:srgbClr val="00B050"/>
              </a:solidFill>
            </a:endParaRPr>
          </a:p>
        </p:txBody>
      </p:sp>
      <p:sp>
        <p:nvSpPr>
          <p:cNvPr id="33" name="矩形 32"/>
          <p:cNvSpPr/>
          <p:nvPr>
            <p:custDataLst>
              <p:tags r:id="rId19"/>
            </p:custDataLst>
          </p:nvPr>
        </p:nvSpPr>
        <p:spPr>
          <a:xfrm>
            <a:off x="8186420" y="5126355"/>
            <a:ext cx="929005" cy="23939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>
            <p:custDataLst>
              <p:tags r:id="rId20"/>
            </p:custDataLst>
          </p:nvPr>
        </p:nvSpPr>
        <p:spPr>
          <a:xfrm>
            <a:off x="2490470" y="6007100"/>
            <a:ext cx="17043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开始</a:t>
            </a:r>
            <a:r>
              <a:rPr lang="zh-CN" altLang="en-US" sz="1400" b="1">
                <a:solidFill>
                  <a:srgbClr val="FF0000"/>
                </a:solidFill>
              </a:rPr>
              <a:t>优化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21"/>
            </p:custDataLst>
          </p:nvPr>
        </p:nvSpPr>
        <p:spPr>
          <a:xfrm>
            <a:off x="6422390" y="6007100"/>
            <a:ext cx="20751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接受</a:t>
            </a:r>
            <a:r>
              <a:rPr lang="en-US" altLang="zh-CN" sz="1400" b="1">
                <a:solidFill>
                  <a:srgbClr val="FF0000"/>
                </a:solidFill>
              </a:rPr>
              <a:t>/</a:t>
            </a:r>
            <a:r>
              <a:rPr lang="zh-CN" altLang="en-US" sz="1400" b="1">
                <a:solidFill>
                  <a:srgbClr val="FF0000"/>
                </a:solidFill>
              </a:rPr>
              <a:t>不接受</a:t>
            </a:r>
            <a:r>
              <a:rPr lang="en-US" altLang="zh-CN" sz="1400" b="1">
                <a:solidFill>
                  <a:srgbClr val="FF0000"/>
                </a:solidFill>
              </a:rPr>
              <a:t>/</a:t>
            </a:r>
            <a:r>
              <a:rPr lang="zh-CN" altLang="en-US" sz="1400" b="1">
                <a:solidFill>
                  <a:srgbClr val="FF0000"/>
                </a:solidFill>
              </a:rPr>
              <a:t>继续优化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>
            <p:custDataLst>
              <p:tags r:id="rId22"/>
            </p:custDataLst>
          </p:nvPr>
        </p:nvSpPr>
        <p:spPr>
          <a:xfrm>
            <a:off x="5704840" y="3712845"/>
            <a:ext cx="1297940" cy="21399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23"/>
            </p:custDataLst>
          </p:nvPr>
        </p:nvSpPr>
        <p:spPr>
          <a:xfrm>
            <a:off x="7456805" y="3712845"/>
            <a:ext cx="829945" cy="21399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>
            <p:custDataLst>
              <p:tags r:id="rId24"/>
            </p:custDataLst>
          </p:nvPr>
        </p:nvSpPr>
        <p:spPr>
          <a:xfrm>
            <a:off x="5205730" y="1323340"/>
            <a:ext cx="20732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00B050"/>
                </a:solidFill>
              </a:rPr>
              <a:t>相似度</a:t>
            </a:r>
            <a:r>
              <a:rPr lang="en-US" altLang="zh-CN" sz="1400" b="1">
                <a:solidFill>
                  <a:srgbClr val="00B050"/>
                </a:solidFill>
              </a:rPr>
              <a:t> </a:t>
            </a:r>
            <a:r>
              <a:rPr lang="zh-CN" altLang="en-US" sz="1400" b="1">
                <a:solidFill>
                  <a:srgbClr val="00B050"/>
                </a:solidFill>
              </a:rPr>
              <a:t>回波损耗</a:t>
            </a:r>
            <a:r>
              <a:rPr lang="en-US" altLang="zh-CN" sz="1400" b="1">
                <a:solidFill>
                  <a:srgbClr val="00B050"/>
                </a:solidFill>
              </a:rPr>
              <a:t> </a:t>
            </a:r>
            <a:r>
              <a:rPr lang="zh-CN" altLang="en-US" sz="1400" b="1">
                <a:solidFill>
                  <a:srgbClr val="00B050"/>
                </a:solidFill>
              </a:rPr>
              <a:t>增益</a:t>
            </a:r>
            <a:endParaRPr lang="zh-CN" altLang="en-US" sz="1400" b="1">
              <a:solidFill>
                <a:srgbClr val="00B050"/>
              </a:solidFill>
            </a:endParaRPr>
          </a:p>
        </p:txBody>
      </p:sp>
      <p:sp>
        <p:nvSpPr>
          <p:cNvPr id="39" name="文本框 38"/>
          <p:cNvSpPr txBox="1"/>
          <p:nvPr>
            <p:custDataLst>
              <p:tags r:id="rId25"/>
            </p:custDataLst>
          </p:nvPr>
        </p:nvSpPr>
        <p:spPr>
          <a:xfrm>
            <a:off x="8186420" y="1323340"/>
            <a:ext cx="20732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00B050"/>
                </a:solidFill>
              </a:rPr>
              <a:t>前后比</a:t>
            </a:r>
            <a:r>
              <a:rPr lang="en-US" altLang="zh-CN" sz="1400" b="1">
                <a:solidFill>
                  <a:srgbClr val="00B050"/>
                </a:solidFill>
              </a:rPr>
              <a:t> </a:t>
            </a:r>
            <a:r>
              <a:rPr lang="zh-CN" altLang="en-US" sz="1400" b="1">
                <a:solidFill>
                  <a:srgbClr val="00B050"/>
                </a:solidFill>
              </a:rPr>
              <a:t>最大旁瓣</a:t>
            </a:r>
            <a:r>
              <a:rPr lang="zh-CN" altLang="en-US" sz="1400" b="1">
                <a:solidFill>
                  <a:srgbClr val="00B050"/>
                </a:solidFill>
              </a:rPr>
              <a:t>水平</a:t>
            </a:r>
            <a:endParaRPr lang="zh-CN" altLang="en-US" sz="1400" b="1">
              <a:solidFill>
                <a:srgbClr val="00B050"/>
              </a:solidFill>
            </a:endParaRPr>
          </a:p>
        </p:txBody>
      </p:sp>
      <p:cxnSp>
        <p:nvCxnSpPr>
          <p:cNvPr id="56" name="直接箭头连接符 55"/>
          <p:cNvCxnSpPr/>
          <p:nvPr>
            <p:custDataLst>
              <p:tags r:id="rId26"/>
            </p:custDataLst>
          </p:nvPr>
        </p:nvCxnSpPr>
        <p:spPr>
          <a:xfrm flipH="1" flipV="1">
            <a:off x="6242685" y="1630045"/>
            <a:ext cx="23495" cy="197040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39" idx="2"/>
          </p:cNvCxnSpPr>
          <p:nvPr>
            <p:custDataLst>
              <p:tags r:id="rId27"/>
            </p:custDataLst>
          </p:nvPr>
        </p:nvCxnSpPr>
        <p:spPr>
          <a:xfrm flipV="1">
            <a:off x="7883525" y="1630045"/>
            <a:ext cx="1339850" cy="20574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>
            <p:custDataLst>
              <p:tags r:id="rId28"/>
            </p:custDataLst>
          </p:nvPr>
        </p:nvSpPr>
        <p:spPr>
          <a:xfrm>
            <a:off x="10534650" y="476885"/>
            <a:ext cx="1034415" cy="4754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00"/>
              <a:t>0.562  4.10 14.86 -15.5 10.84  -9.6   27  </a:t>
            </a:r>
            <a:endParaRPr lang="zh-CN" altLang="en-US" sz="300"/>
          </a:p>
          <a:p>
            <a:r>
              <a:rPr lang="zh-CN" altLang="en-US" sz="300"/>
              <a:t>0.562  4.10 14.86 -15.5 10.84  -9.6   27  </a:t>
            </a:r>
            <a:endParaRPr lang="zh-CN" altLang="en-US" sz="300"/>
          </a:p>
          <a:p>
            <a:r>
              <a:rPr lang="zh-CN" altLang="en-US" sz="300"/>
              <a:t>0.562  4.10 14.86 -15.5 10.84  -9.6   27  </a:t>
            </a:r>
            <a:endParaRPr lang="zh-CN" altLang="en-US" sz="300"/>
          </a:p>
          <a:p>
            <a:r>
              <a:rPr lang="zh-CN" altLang="en-US" sz="300"/>
              <a:t>0.577  8.16 12.02 -11.0 19.29  -6.3   21  </a:t>
            </a:r>
            <a:endParaRPr lang="zh-CN" altLang="en-US" sz="300"/>
          </a:p>
          <a:p>
            <a:r>
              <a:rPr lang="zh-CN" altLang="en-US" sz="300"/>
              <a:t>0.587 23.48  9.41  -7.8 19.18  -3.0   23  </a:t>
            </a:r>
            <a:endParaRPr lang="zh-CN" altLang="en-US" sz="300"/>
          </a:p>
          <a:p>
            <a:r>
              <a:rPr lang="zh-CN" altLang="en-US" sz="300"/>
              <a:t>0.604  8.29 13.59 -12.0 17.47  -7.2   16  </a:t>
            </a:r>
            <a:endParaRPr lang="zh-CN" altLang="en-US" sz="300"/>
          </a:p>
          <a:p>
            <a:r>
              <a:rPr lang="zh-CN" altLang="en-US" sz="300"/>
              <a:t>0.634 23.62 10.60  -7.7 18.88  -5.2   19  </a:t>
            </a:r>
            <a:endParaRPr lang="zh-CN" altLang="en-US" sz="300"/>
          </a:p>
          <a:p>
            <a:r>
              <a:rPr lang="zh-CN" altLang="en-US" sz="300"/>
              <a:t>0.705 21.92 13.56 -11.9 17.02  -8.7   18  </a:t>
            </a:r>
            <a:endParaRPr lang="zh-CN" altLang="en-US" sz="300"/>
          </a:p>
          <a:p>
            <a:r>
              <a:rPr lang="zh-CN" altLang="en-US" sz="300"/>
              <a:t>0.711  9.30 15.55 -14.9 20.00 -10.4   20  </a:t>
            </a:r>
            <a:endParaRPr lang="zh-CN" altLang="en-US" sz="300"/>
          </a:p>
          <a:p>
            <a:r>
              <a:rPr lang="zh-CN" altLang="en-US" sz="300"/>
              <a:t>0.736 13.75 14.65 -15.0 19.70 -12.2   21  </a:t>
            </a:r>
            <a:endParaRPr lang="zh-CN" altLang="en-US" sz="300"/>
          </a:p>
          <a:p>
            <a:r>
              <a:rPr lang="zh-CN" altLang="en-US" sz="300"/>
              <a:t>0.753 27.91 13.69 -13.6 18.96  -7.3   19  </a:t>
            </a:r>
            <a:endParaRPr lang="zh-CN" altLang="en-US" sz="300"/>
          </a:p>
          <a:p>
            <a:r>
              <a:rPr lang="zh-CN" altLang="en-US" sz="300"/>
              <a:t>0.753 27.91 13.69 -13.6 18.96  -7.3   19  </a:t>
            </a:r>
            <a:endParaRPr lang="zh-CN" altLang="en-US" sz="300"/>
          </a:p>
          <a:p>
            <a:r>
              <a:rPr lang="zh-CN" altLang="en-US" sz="300"/>
              <a:t>0.760 21.84 14.41 -13.4 20.00  -9.4   14  </a:t>
            </a:r>
            <a:endParaRPr lang="zh-CN" altLang="en-US" sz="300"/>
          </a:p>
          <a:p>
            <a:r>
              <a:rPr lang="zh-CN" altLang="en-US" sz="300"/>
              <a:t>0.823 30.00 15.26 -18.3 19.34  -9.0   18  </a:t>
            </a:r>
            <a:endParaRPr lang="zh-CN" altLang="en-US" sz="300"/>
          </a:p>
          <a:p>
            <a:r>
              <a:rPr lang="zh-CN" altLang="en-US" sz="300"/>
              <a:t>0.823 30.00 15.26 -18.3 19.34  -9.0   18  </a:t>
            </a:r>
            <a:endParaRPr lang="zh-CN" altLang="en-US" sz="300"/>
          </a:p>
          <a:p>
            <a:r>
              <a:rPr lang="zh-CN" altLang="en-US" sz="300"/>
              <a:t>0.823 30.00 15.26 -18.3 19.34  -9.0   18  </a:t>
            </a:r>
            <a:endParaRPr lang="zh-CN" altLang="en-US" sz="300"/>
          </a:p>
          <a:p>
            <a:r>
              <a:rPr lang="zh-CN" altLang="en-US" sz="300"/>
              <a:t>0.823 30.00 15.26 -18.3 19.34  -9.0   18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0.861 24.65 16.50 -18.7 20.00 -13.0   19  </a:t>
            </a:r>
            <a:endParaRPr lang="zh-CN" altLang="en-US" sz="300"/>
          </a:p>
          <a:p>
            <a:r>
              <a:rPr lang="zh-CN" altLang="en-US" sz="300"/>
              <a:t>0.861 24.65 16.50 -18.7 20.00 -13.0   19  </a:t>
            </a:r>
            <a:endParaRPr lang="zh-CN" altLang="en-US" sz="300"/>
          </a:p>
          <a:p>
            <a:r>
              <a:rPr lang="zh-CN" altLang="en-US" sz="300"/>
              <a:t>0.865 24.68 16.36 -16.8 19.76 -14.0   23  </a:t>
            </a:r>
            <a:endParaRPr lang="zh-CN" altLang="en-US" sz="300"/>
          </a:p>
          <a:p>
            <a:r>
              <a:rPr lang="zh-CN" altLang="en-US" sz="300"/>
              <a:t>0.865 24.68 16.36 -16.8 19.76 -14.0   23  </a:t>
            </a:r>
            <a:endParaRPr lang="zh-CN" altLang="en-US" sz="300"/>
          </a:p>
          <a:p>
            <a:r>
              <a:rPr lang="zh-CN" altLang="en-US" sz="300"/>
              <a:t>0.865 24.68 16.36 -16.8 19.76 -14.0   23  </a:t>
            </a:r>
            <a:endParaRPr lang="zh-CN" altLang="en-US" sz="300"/>
          </a:p>
          <a:p>
            <a:r>
              <a:rPr lang="zh-CN" altLang="en-US" sz="300"/>
              <a:t>0.865 24.68 16.36 -16.8 19.76 -14.0   23  </a:t>
            </a:r>
            <a:endParaRPr lang="zh-CN" altLang="en-US" sz="300"/>
          </a:p>
          <a:p>
            <a:r>
              <a:rPr lang="zh-CN" altLang="en-US" sz="300"/>
              <a:t>0.865 24.68 16.36 -16.8 19.76 -14.0   23  </a:t>
            </a:r>
            <a:endParaRPr lang="zh-CN" altLang="en-US" sz="300"/>
          </a:p>
          <a:p>
            <a:r>
              <a:rPr lang="zh-CN" altLang="en-US" sz="300"/>
              <a:t>0.892 27.60 16.48 -18.3 20.00 -14.2   19  </a:t>
            </a:r>
            <a:endParaRPr lang="zh-CN" altLang="en-US" sz="300"/>
          </a:p>
          <a:p>
            <a:r>
              <a:rPr lang="zh-CN" altLang="en-US" sz="300"/>
              <a:t>0.892 27.60 16.48 -18.3 20.00 -14.2   19  </a:t>
            </a:r>
            <a:endParaRPr lang="zh-CN" altLang="en-US" sz="300"/>
          </a:p>
          <a:p>
            <a:r>
              <a:rPr lang="zh-CN" altLang="en-US" sz="300"/>
              <a:t>0.892 27.60 16.48 -18.3 20.00 -14.2   19  </a:t>
            </a:r>
            <a:endParaRPr lang="zh-CN" altLang="en-US" sz="300"/>
          </a:p>
          <a:p>
            <a:r>
              <a:rPr lang="zh-CN" altLang="en-US" sz="300"/>
              <a:t>0.892 27.60 16.48 -18.3 20.00 -14.2   19  </a:t>
            </a:r>
            <a:endParaRPr lang="zh-CN" altLang="en-US" sz="300"/>
          </a:p>
          <a:p>
            <a:r>
              <a:rPr lang="zh-CN" altLang="en-US" sz="300"/>
              <a:t>0.892 27.60 16.48 -18.3 20.00 -14.2   19  </a:t>
            </a:r>
            <a:endParaRPr lang="zh-CN" altLang="en-US" sz="300"/>
          </a:p>
          <a:p>
            <a:r>
              <a:rPr lang="zh-CN" altLang="en-US" sz="300"/>
              <a:t>0.892 27.60 16.48 -18.3 20.00 -14.2   19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0.905 30.00 16.31 -16.7 19.98 -14.3   20  </a:t>
            </a:r>
            <a:endParaRPr lang="zh-CN" altLang="en-US" sz="300"/>
          </a:p>
          <a:p>
            <a:r>
              <a:rPr lang="zh-CN" altLang="en-US" sz="300"/>
              <a:t>0.905 30.00 16.31 -16.7 19.98 -14.3   20  </a:t>
            </a:r>
            <a:endParaRPr lang="zh-CN" altLang="en-US" sz="300"/>
          </a:p>
          <a:p>
            <a:r>
              <a:rPr lang="zh-CN" altLang="en-US" sz="300"/>
              <a:t>0.905 30.00 16.31 -16.7 19.98 -14.3   20  </a:t>
            </a:r>
            <a:endParaRPr lang="zh-CN" altLang="en-US" sz="300"/>
          </a:p>
          <a:p>
            <a:r>
              <a:rPr lang="zh-CN" altLang="en-US" sz="300"/>
              <a:t>0.905 30.00 16.31 -16.7 19.98 -14.3   20  </a:t>
            </a:r>
            <a:endParaRPr lang="zh-CN" altLang="en-US" sz="300"/>
          </a:p>
          <a:p>
            <a:r>
              <a:rPr lang="zh-CN" altLang="en-US" sz="300"/>
              <a:t>0.905 30.00 16.31 -16.7 19.98 -14.3   20  </a:t>
            </a:r>
            <a:endParaRPr lang="zh-CN" altLang="en-US" sz="300"/>
          </a:p>
          <a:p>
            <a:r>
              <a:rPr lang="zh-CN" altLang="en-US" sz="300"/>
              <a:t>0.905 28.05 15.88 -19.9 20.00 -16.5   21  </a:t>
            </a:r>
            <a:endParaRPr lang="zh-CN" altLang="en-US" sz="300"/>
          </a:p>
          <a:p>
            <a:r>
              <a:rPr lang="zh-CN" altLang="en-US" sz="300"/>
              <a:t>0.906 28.23 16.22 -19.6 20.00 -15.8   19  </a:t>
            </a:r>
            <a:endParaRPr lang="zh-CN" altLang="en-US" sz="300"/>
          </a:p>
          <a:p>
            <a:r>
              <a:rPr lang="zh-CN" altLang="en-US" sz="300"/>
              <a:t>0.907 28.62 15.98 -20.6 20.00 -16.1   23  </a:t>
            </a:r>
            <a:endParaRPr lang="zh-CN" altLang="en-US" sz="300"/>
          </a:p>
          <a:p>
            <a:r>
              <a:rPr lang="zh-CN" altLang="en-US" sz="300"/>
              <a:t>0.907 28.62 15.98 -20.6 20.00 -16.1   23  </a:t>
            </a:r>
            <a:endParaRPr lang="zh-CN" altLang="en-US" sz="300"/>
          </a:p>
          <a:p>
            <a:r>
              <a:rPr lang="zh-CN" altLang="en-US" sz="300"/>
              <a:t>0.907 28.70 15.70 -19.7 20.00 -16.7   20  </a:t>
            </a:r>
            <a:endParaRPr lang="zh-CN" altLang="en-US" sz="300"/>
          </a:p>
          <a:p>
            <a:r>
              <a:rPr lang="zh-CN" altLang="en-US" sz="300"/>
              <a:t>0.910 29.05 15.96 -19.5 20.00 -16.2   19  </a:t>
            </a:r>
            <a:endParaRPr lang="zh-CN" altLang="en-US" sz="300"/>
          </a:p>
          <a:p>
            <a:r>
              <a:rPr lang="zh-CN" altLang="en-US" sz="300"/>
              <a:t>0.910 29.05 15.96 -19.5 20.00 -16.2   19  </a:t>
            </a:r>
            <a:endParaRPr lang="zh-CN" altLang="en-US" sz="300"/>
          </a:p>
          <a:p>
            <a:r>
              <a:rPr lang="zh-CN" altLang="en-US" sz="300"/>
              <a:t>0.910 29.05 15.96 -19.5 20.00 -16.2   19  </a:t>
            </a:r>
            <a:endParaRPr lang="zh-CN" altLang="en-US" sz="300"/>
          </a:p>
          <a:p>
            <a:r>
              <a:rPr lang="zh-CN" altLang="en-US" sz="300"/>
              <a:t>0.915 28.54 15.93 -19.7 20.00 -17.0   20  </a:t>
            </a:r>
            <a:endParaRPr lang="zh-CN" altLang="en-US" sz="300"/>
          </a:p>
          <a:p>
            <a:r>
              <a:rPr lang="zh-CN" altLang="en-US" sz="300"/>
              <a:t>0.919 27.82 16.11 -20.1 20.00 -17.6   21  </a:t>
            </a:r>
            <a:endParaRPr lang="zh-CN" altLang="en-US" sz="300"/>
          </a:p>
          <a:p>
            <a:r>
              <a:rPr lang="zh-CN" altLang="en-US" sz="300"/>
              <a:t>0.919 27.82 16.11 -20.1 20.00 -17.6   21  </a:t>
            </a:r>
            <a:endParaRPr lang="zh-CN" altLang="en-US" sz="300"/>
          </a:p>
          <a:p>
            <a:r>
              <a:rPr lang="zh-CN" altLang="en-US" sz="300"/>
              <a:t>0.919 27.82 16.11 -20.1 20.00 -17.6   21  </a:t>
            </a:r>
            <a:endParaRPr lang="zh-CN" altLang="en-US" sz="300"/>
          </a:p>
          <a:p>
            <a:r>
              <a:rPr lang="zh-CN" altLang="en-US" sz="300"/>
              <a:t>0.919 27.82 16.11 -20.1 20.00 -17.6   21  </a:t>
            </a:r>
            <a:endParaRPr lang="zh-CN" altLang="en-US" sz="300"/>
          </a:p>
          <a:p>
            <a:r>
              <a:rPr lang="zh-CN" altLang="en-US" sz="300"/>
              <a:t>0.919 27.82 16.11 -20.1 20.00 -17.6   21  </a:t>
            </a:r>
            <a:endParaRPr lang="zh-CN" altLang="en-US" sz="300"/>
          </a:p>
          <a:p>
            <a:r>
              <a:rPr lang="zh-CN" altLang="en-US" sz="300"/>
              <a:t>0.919 27.82 16.11 -20.1 20.00 -17.6   21  </a:t>
            </a:r>
            <a:endParaRPr lang="zh-CN" altLang="en-US" sz="300"/>
          </a:p>
          <a:p>
            <a:r>
              <a:rPr lang="zh-CN" altLang="en-US" sz="300"/>
              <a:t>0.920 28.12 16.18 -20.0 20.00 -17.3   20  </a:t>
            </a:r>
            <a:endParaRPr lang="zh-CN" altLang="en-US" sz="300"/>
          </a:p>
          <a:p>
            <a:r>
              <a:rPr lang="zh-CN" altLang="en-US" sz="300"/>
              <a:t>0.920 28.12 16.18 -20.0 20.00 -17.3   20  </a:t>
            </a:r>
            <a:endParaRPr lang="zh-CN" altLang="en-US" sz="300"/>
          </a:p>
          <a:p>
            <a:r>
              <a:rPr lang="zh-CN" altLang="en-US" sz="300"/>
              <a:t>0.921 28.54 16.10 -19.9 20.00 -17.3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0.928 29.22 16.08 -19.9 20.00 -17.6   20  </a:t>
            </a:r>
            <a:endParaRPr lang="zh-CN" altLang="en-US" sz="300"/>
          </a:p>
          <a:p>
            <a:r>
              <a:rPr lang="zh-CN" altLang="en-US" sz="300"/>
              <a:t>0.928 29.22 16.08 -19.9 20.00 -17.6   20  </a:t>
            </a:r>
            <a:endParaRPr lang="zh-CN" altLang="en-US" sz="300"/>
          </a:p>
          <a:p>
            <a:r>
              <a:rPr lang="zh-CN" altLang="en-US" sz="300"/>
              <a:t>0.928 29.22 16.08 -19.9 20.00 -17.6   20  </a:t>
            </a:r>
            <a:endParaRPr lang="zh-CN" altLang="en-US" sz="300"/>
          </a:p>
          <a:p>
            <a:r>
              <a:rPr lang="zh-CN" altLang="en-US" sz="300"/>
              <a:t>0.928 29.22 16.08 -19.9 20.00 -17.6   20  </a:t>
            </a:r>
            <a:endParaRPr lang="zh-CN" altLang="en-US" sz="300"/>
          </a:p>
          <a:p>
            <a:r>
              <a:rPr lang="zh-CN" altLang="en-US" sz="300"/>
              <a:t>0.928 29.22 16.08 -19.9 20.00 -17.6   20  </a:t>
            </a:r>
            <a:endParaRPr lang="zh-CN" altLang="en-US" sz="300"/>
          </a:p>
          <a:p>
            <a:r>
              <a:rPr lang="zh-CN" altLang="en-US" sz="300"/>
              <a:t>0.928 29.22 16.08 -19.9 20.00 -17.6   20  </a:t>
            </a:r>
            <a:endParaRPr lang="zh-CN" altLang="en-US" sz="300"/>
          </a:p>
          <a:p>
            <a:r>
              <a:rPr lang="zh-CN" altLang="en-US" sz="300"/>
              <a:t>0.928 29.22 16.08 -19.9 20.00 -17.6   20  </a:t>
            </a:r>
            <a:endParaRPr lang="zh-CN" altLang="en-US" sz="300"/>
          </a:p>
          <a:p>
            <a:r>
              <a:rPr lang="zh-CN" altLang="en-US" sz="300"/>
              <a:t>0.928 29.22 16.08 -19.9 20.00 -17.6   20  </a:t>
            </a:r>
            <a:endParaRPr lang="zh-CN" altLang="en-US" sz="300"/>
          </a:p>
          <a:p>
            <a:r>
              <a:rPr lang="zh-CN" altLang="en-US" sz="300"/>
              <a:t>0.929 29.45 16.05 -20.0 20.00 -17.6   21  </a:t>
            </a:r>
            <a:endParaRPr lang="zh-CN" altLang="en-US" sz="300"/>
          </a:p>
          <a:p>
            <a:r>
              <a:rPr lang="zh-CN" altLang="en-US" sz="300"/>
              <a:t>0.929 29.45 16.05 -20.0 20.00 -17.6   21  </a:t>
            </a:r>
            <a:endParaRPr lang="zh-CN" altLang="en-US" sz="300"/>
          </a:p>
          <a:p>
            <a:r>
              <a:rPr lang="zh-CN" altLang="en-US" sz="300"/>
              <a:t>0.929 29.45 16.05 -20.0 20.00 -17.6   21  </a:t>
            </a:r>
            <a:endParaRPr lang="zh-CN" altLang="en-US" sz="300"/>
          </a:p>
          <a:p>
            <a:r>
              <a:rPr lang="zh-CN" altLang="en-US" sz="300"/>
              <a:t>0.929 29.45 16.05 -20.0 20.00 -17.6   21  </a:t>
            </a:r>
            <a:endParaRPr lang="zh-CN" altLang="en-US" sz="300"/>
          </a:p>
          <a:p>
            <a:r>
              <a:rPr lang="zh-CN" altLang="en-US" sz="300"/>
              <a:t>0.929 29.45 16.05 -20.0 20.00 -17.6   21  </a:t>
            </a:r>
            <a:endParaRPr lang="zh-CN" altLang="en-US" sz="300"/>
          </a:p>
          <a:p>
            <a:r>
              <a:rPr lang="zh-CN" altLang="en-US" sz="300"/>
              <a:t>0.929 29.45 16.05 -20.0 20.00 -17.6   21  </a:t>
            </a:r>
            <a:endParaRPr lang="zh-CN" altLang="en-US" sz="300"/>
          </a:p>
          <a:p>
            <a:r>
              <a:rPr lang="zh-CN" altLang="en-US" sz="300"/>
              <a:t>0.929 29.45 16.05 -20.0 20.00 -17.6   21  </a:t>
            </a:r>
            <a:endParaRPr lang="zh-CN" altLang="en-US" sz="300"/>
          </a:p>
        </p:txBody>
      </p:sp>
      <p:sp>
        <p:nvSpPr>
          <p:cNvPr id="42" name="矩形 41"/>
          <p:cNvSpPr/>
          <p:nvPr>
            <p:custDataLst>
              <p:tags r:id="rId29"/>
            </p:custDataLst>
          </p:nvPr>
        </p:nvSpPr>
        <p:spPr>
          <a:xfrm>
            <a:off x="5704840" y="3926840"/>
            <a:ext cx="3335655" cy="71564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3" name="直接箭头连接符 42"/>
          <p:cNvCxnSpPr>
            <a:endCxn id="41" idx="1"/>
          </p:cNvCxnSpPr>
          <p:nvPr>
            <p:custDataLst>
              <p:tags r:id="rId30"/>
            </p:custDataLst>
          </p:nvPr>
        </p:nvCxnSpPr>
        <p:spPr>
          <a:xfrm flipV="1">
            <a:off x="9063990" y="2854325"/>
            <a:ext cx="1470660" cy="150939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 rot="18720000">
            <a:off x="8921115" y="3239135"/>
            <a:ext cx="15551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00B050"/>
                </a:solidFill>
              </a:rPr>
              <a:t>每次迭代的结果</a:t>
            </a:r>
            <a:endParaRPr lang="zh-CN" altLang="en-US" sz="1400" b="1">
              <a:solidFill>
                <a:srgbClr val="00B050"/>
              </a:solidFill>
            </a:endParaRPr>
          </a:p>
        </p:txBody>
      </p:sp>
    </p:spTree>
    <p:custDataLst>
      <p:tags r:id="rId3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优化方法</a:t>
            </a:r>
            <a:r>
              <a:rPr lang="en-US" altLang="zh-CN">
                <a:sym typeface="+mn-ea"/>
              </a:rPr>
              <a:t>1——</a:t>
            </a:r>
            <a:r>
              <a:rPr lang="zh-CN" altLang="en-US">
                <a:sym typeface="+mn-ea"/>
              </a:rPr>
              <a:t>所有变量一起优化</a:t>
            </a:r>
            <a:endParaRPr lang="en-US" altLang="zh-CN"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434205" y="1214755"/>
            <a:ext cx="3770630" cy="4923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00"/>
              <a:t>0.929 29.45 16.05 -20.0 20.00 -17.6   21  </a:t>
            </a:r>
            <a:endParaRPr lang="zh-CN" altLang="en-US" sz="300"/>
          </a:p>
          <a:p>
            <a:r>
              <a:rPr lang="zh-CN" altLang="en-US" sz="300"/>
              <a:t>0.929 29.45 16.05 -20.0 20.00 -17.6   21  </a:t>
            </a:r>
            <a:endParaRPr lang="zh-CN" altLang="en-US" sz="300"/>
          </a:p>
          <a:p>
            <a:r>
              <a:rPr lang="zh-CN" altLang="en-US" sz="300"/>
              <a:t>0.929 29.45 16.05 -20.0 20.00 -17.6   21  </a:t>
            </a:r>
            <a:endParaRPr lang="zh-CN" altLang="en-US" sz="300"/>
          </a:p>
          <a:p>
            <a:r>
              <a:rPr lang="zh-CN" altLang="en-US" sz="300"/>
              <a:t>0.929 29.45 16.05 -20.0 20.00 -17.6   21  </a:t>
            </a:r>
            <a:endParaRPr lang="zh-CN" altLang="en-US" sz="300"/>
          </a:p>
          <a:p>
            <a:r>
              <a:rPr lang="zh-CN" altLang="en-US" sz="300"/>
              <a:t>0.929 29.45 16.05 -20.0 20.00 -17.6   21  </a:t>
            </a:r>
            <a:endParaRPr lang="zh-CN" altLang="en-US" sz="300"/>
          </a:p>
          <a:p>
            <a:r>
              <a:rPr lang="zh-CN" altLang="en-US" sz="300"/>
              <a:t>0.930 28.49 16.24 -20.6 20.00 -17.9   21  </a:t>
            </a:r>
            <a:endParaRPr lang="zh-CN" altLang="en-US" sz="300"/>
          </a:p>
          <a:p>
            <a:r>
              <a:rPr lang="zh-CN" altLang="en-US" sz="300"/>
              <a:t>0.930 28.49 16.24 -20.6 20.00 -17.9   21  </a:t>
            </a:r>
            <a:endParaRPr lang="zh-CN" altLang="en-US" sz="300"/>
          </a:p>
          <a:p>
            <a:r>
              <a:rPr lang="zh-CN" altLang="en-US" sz="300"/>
              <a:t>0.930 28.49 16.24 -20.6 20.00 -17.9   21  </a:t>
            </a:r>
            <a:endParaRPr lang="zh-CN" altLang="en-US" sz="300"/>
          </a:p>
          <a:p>
            <a:r>
              <a:rPr lang="zh-CN" altLang="en-US" sz="300"/>
              <a:t>0.930 28.49 16.24 -20.6 20.00 -17.9   21  </a:t>
            </a:r>
            <a:endParaRPr lang="zh-CN" altLang="en-US" sz="300"/>
          </a:p>
          <a:p>
            <a:r>
              <a:rPr lang="zh-CN" altLang="en-US" sz="300"/>
              <a:t>0.930 28.49 16.24 -20.6 20.00 -17.9   21  </a:t>
            </a:r>
            <a:endParaRPr lang="zh-CN" altLang="en-US" sz="300"/>
          </a:p>
          <a:p>
            <a:r>
              <a:rPr lang="zh-CN" altLang="en-US" sz="300"/>
              <a:t>0.931 29.39 16.16 -20.0 20.00 -17.6   20  </a:t>
            </a:r>
            <a:endParaRPr lang="zh-CN" altLang="en-US" sz="300"/>
          </a:p>
          <a:p>
            <a:r>
              <a:rPr lang="zh-CN" altLang="en-US" sz="300"/>
              <a:t>0.931 29.39 16.16 -20.0 20.00 -17.6   20  </a:t>
            </a:r>
            <a:endParaRPr lang="zh-CN" altLang="en-US" sz="300"/>
          </a:p>
          <a:p>
            <a:r>
              <a:rPr lang="zh-CN" altLang="en-US" sz="300"/>
              <a:t>0.931 29.39 16.16 -20.0 20.00 -17.6   20  </a:t>
            </a:r>
            <a:endParaRPr lang="zh-CN" altLang="en-US" sz="300"/>
          </a:p>
          <a:p>
            <a:r>
              <a:rPr lang="zh-CN" altLang="en-US" sz="300"/>
              <a:t>0.931 29.05 16.21 -19.9 20.00 -17.7   20  </a:t>
            </a:r>
            <a:endParaRPr lang="zh-CN" altLang="en-US" sz="300"/>
          </a:p>
          <a:p>
            <a:r>
              <a:rPr lang="zh-CN" altLang="en-US" sz="300"/>
              <a:t>0.931 29.05 16.21 -19.9 20.00 -17.7   20  </a:t>
            </a:r>
            <a:endParaRPr lang="zh-CN" altLang="en-US" sz="300"/>
          </a:p>
          <a:p>
            <a:r>
              <a:rPr lang="zh-CN" altLang="en-US" sz="300"/>
              <a:t>0.931 29.53 16.15 -20.0 20.00 -17.6   21  </a:t>
            </a:r>
            <a:endParaRPr lang="zh-CN" altLang="en-US" sz="300"/>
          </a:p>
          <a:p>
            <a:r>
              <a:rPr lang="zh-CN" altLang="en-US" sz="300"/>
              <a:t>0.931 29.53 16.15 -20.0 20.00 -17.6   21  </a:t>
            </a:r>
            <a:endParaRPr lang="zh-CN" altLang="en-US" sz="300"/>
          </a:p>
          <a:p>
            <a:r>
              <a:rPr lang="zh-CN" altLang="en-US" sz="300"/>
              <a:t>0.935 28.43 16.19 -20.4 20.00 -18.5   20  </a:t>
            </a:r>
            <a:endParaRPr lang="zh-CN" altLang="en-US" sz="300"/>
          </a:p>
          <a:p>
            <a:r>
              <a:rPr lang="zh-CN" altLang="en-US" sz="300"/>
              <a:t>0.935 28.43 16.19 -20.4 20.00 -18.5   20  </a:t>
            </a:r>
            <a:endParaRPr lang="zh-CN" altLang="en-US" sz="300"/>
          </a:p>
          <a:p>
            <a:r>
              <a:rPr lang="zh-CN" altLang="en-US" sz="300"/>
              <a:t>0.936 28.52 16.22 -20.7 19.62 -18.9   21  </a:t>
            </a:r>
            <a:endParaRPr lang="zh-CN" altLang="en-US" sz="300"/>
          </a:p>
          <a:p>
            <a:r>
              <a:rPr lang="zh-CN" altLang="en-US" sz="300"/>
              <a:t>0.936 28.52 16.22 -20.7 19.62 -18.9   21  </a:t>
            </a:r>
            <a:endParaRPr lang="zh-CN" altLang="en-US" sz="300"/>
          </a:p>
          <a:p>
            <a:r>
              <a:rPr lang="zh-CN" altLang="en-US" sz="300"/>
              <a:t>0.936 28.52 16.22 -20.7 19.62 -18.9   21  </a:t>
            </a:r>
            <a:endParaRPr lang="zh-CN" altLang="en-US" sz="300"/>
          </a:p>
          <a:p>
            <a:r>
              <a:rPr lang="zh-CN" altLang="en-US" sz="300"/>
              <a:t>0.936 28.52 16.22 -20.7 19.62 -18.9   21  </a:t>
            </a:r>
            <a:endParaRPr lang="zh-CN" altLang="en-US" sz="300"/>
          </a:p>
          <a:p>
            <a:r>
              <a:rPr lang="zh-CN" altLang="en-US" sz="300"/>
              <a:t>0.936 28.52 16.22 -20.7 19.62 -18.9   21  </a:t>
            </a:r>
            <a:endParaRPr lang="zh-CN" altLang="en-US" sz="300"/>
          </a:p>
          <a:p>
            <a:r>
              <a:rPr lang="zh-CN" altLang="en-US" sz="300"/>
              <a:t>0.936 28.52 16.22 -20.7 19.62 -18.9   21  </a:t>
            </a:r>
            <a:endParaRPr lang="zh-CN" altLang="en-US" sz="300"/>
          </a:p>
          <a:p>
            <a:r>
              <a:rPr lang="zh-CN" altLang="en-US" sz="300"/>
              <a:t>0.936 28.52 16.22 -20.7 19.62 -18.9   21  </a:t>
            </a:r>
            <a:endParaRPr lang="zh-CN" altLang="en-US" sz="300"/>
          </a:p>
          <a:p>
            <a:r>
              <a:rPr lang="zh-CN" altLang="en-US" sz="300"/>
              <a:t>0.936 28.52 16.22 -20.7 19.62 -18.9   21  </a:t>
            </a:r>
            <a:endParaRPr lang="zh-CN" altLang="en-US" sz="300"/>
          </a:p>
          <a:p>
            <a:r>
              <a:rPr lang="zh-CN" altLang="en-US" sz="300"/>
              <a:t>0.936 28.52 16.22 -20.7 19.62 -18.9   21  </a:t>
            </a:r>
            <a:endParaRPr lang="zh-CN" altLang="en-US" sz="300"/>
          </a:p>
          <a:p>
            <a:r>
              <a:rPr lang="zh-CN" altLang="en-US" sz="300"/>
              <a:t>0.936 28.52 16.22 -20.7 19.62 -18.9   21  </a:t>
            </a:r>
            <a:endParaRPr lang="zh-CN" altLang="en-US" sz="300"/>
          </a:p>
          <a:p>
            <a:r>
              <a:rPr lang="zh-CN" altLang="en-US" sz="300"/>
              <a:t>0.936 28.52 16.22 -20.7 19.62 -18.9   21  </a:t>
            </a:r>
            <a:endParaRPr lang="zh-CN" altLang="en-US" sz="300"/>
          </a:p>
          <a:p>
            <a:r>
              <a:rPr lang="zh-CN" altLang="en-US" sz="300"/>
              <a:t>0.936 28.52 16.22 -20.7 19.62 -18.9   21  </a:t>
            </a:r>
            <a:endParaRPr lang="zh-CN" altLang="en-US" sz="300"/>
          </a:p>
          <a:p>
            <a:r>
              <a:rPr lang="zh-CN" altLang="en-US" sz="300"/>
              <a:t>0.936 28.52 16.22 -20.7 19.62 -18.9   21  </a:t>
            </a:r>
            <a:endParaRPr lang="zh-CN" altLang="en-US" sz="300"/>
          </a:p>
          <a:p>
            <a:r>
              <a:rPr lang="zh-CN" altLang="en-US" sz="300"/>
              <a:t>0.936 28.52 16.22 -20.7 19.62 -18.9   21  </a:t>
            </a:r>
            <a:endParaRPr lang="zh-CN" altLang="en-US" sz="300"/>
          </a:p>
          <a:p>
            <a:r>
              <a:rPr lang="zh-CN" altLang="en-US" sz="300"/>
              <a:t>0.936 28.52 16.22 -20.7 19.62 -18.9   21  </a:t>
            </a:r>
            <a:endParaRPr lang="zh-CN" altLang="en-US" sz="300"/>
          </a:p>
          <a:p>
            <a:r>
              <a:rPr lang="zh-CN" altLang="en-US" sz="300"/>
              <a:t>0.937 28.33 16.29 -20.5 20.00 -18.6   20  </a:t>
            </a:r>
            <a:endParaRPr lang="zh-CN" altLang="en-US" sz="300"/>
          </a:p>
          <a:p>
            <a:r>
              <a:rPr lang="zh-CN" altLang="en-US" sz="300"/>
              <a:t>0.937 28.33 16.29 -20.5 20.00 -18.6   20  </a:t>
            </a:r>
            <a:endParaRPr lang="zh-CN" altLang="en-US" sz="300"/>
          </a:p>
          <a:p>
            <a:r>
              <a:rPr lang="zh-CN" altLang="en-US" sz="300"/>
              <a:t>0.937 28.33 16.29 -20.5 20.00 -18.6   20  </a:t>
            </a:r>
            <a:endParaRPr lang="zh-CN" altLang="en-US" sz="300"/>
          </a:p>
          <a:p>
            <a:r>
              <a:rPr lang="zh-CN" altLang="en-US" sz="300"/>
              <a:t>0.937 28.33 16.29 -20.5 20.00 -18.6   20  </a:t>
            </a:r>
            <a:endParaRPr lang="zh-CN" altLang="en-US" sz="300"/>
          </a:p>
          <a:p>
            <a:r>
              <a:rPr lang="zh-CN" altLang="en-US" sz="300"/>
              <a:t>0.937 28.50 16.25 -20.6 19.73 -18.9   19  </a:t>
            </a:r>
            <a:endParaRPr lang="zh-CN" altLang="en-US" sz="300"/>
          </a:p>
          <a:p>
            <a:r>
              <a:rPr lang="zh-CN" altLang="en-US" sz="300"/>
              <a:t>0.937 28.50 16.25 -20.6 19.73 -18.9   19  </a:t>
            </a:r>
            <a:endParaRPr lang="zh-CN" altLang="en-US" sz="300"/>
          </a:p>
          <a:p>
            <a:r>
              <a:rPr lang="zh-CN" altLang="en-US" sz="300"/>
              <a:t>0.937 28.50 16.25 -20.6 19.73 -18.9   19  </a:t>
            </a:r>
            <a:endParaRPr lang="zh-CN" altLang="en-US" sz="300"/>
          </a:p>
          <a:p>
            <a:r>
              <a:rPr lang="zh-CN" altLang="en-US" sz="300"/>
              <a:t>0.937 28.50 16.25 -20.6 19.73 -18.9   19  </a:t>
            </a:r>
            <a:endParaRPr lang="zh-CN" altLang="en-US" sz="300"/>
          </a:p>
          <a:p>
            <a:r>
              <a:rPr lang="zh-CN" altLang="en-US" sz="300"/>
              <a:t>0.939 28.38 16.24 -20.5 20.00 -18.8   19  </a:t>
            </a:r>
            <a:endParaRPr lang="zh-CN" altLang="en-US" sz="300"/>
          </a:p>
          <a:p>
            <a:r>
              <a:rPr lang="zh-CN" altLang="en-US" sz="300"/>
              <a:t>0.939 28.38 16.24 -20.5 20.00 -18.8   19  </a:t>
            </a:r>
            <a:endParaRPr lang="zh-CN" altLang="en-US" sz="300"/>
          </a:p>
          <a:p>
            <a:r>
              <a:rPr lang="zh-CN" altLang="en-US" sz="300"/>
              <a:t>0.939 28.38 16.24 -20.5 20.00 -18.8   19  </a:t>
            </a:r>
            <a:endParaRPr lang="zh-CN" altLang="en-US" sz="300"/>
          </a:p>
          <a:p>
            <a:r>
              <a:rPr lang="zh-CN" altLang="en-US" sz="300"/>
              <a:t>0.939 28.38 16.24 -20.5 20.00 -18.8   19  </a:t>
            </a:r>
            <a:endParaRPr lang="zh-CN" altLang="en-US" sz="300"/>
          </a:p>
          <a:p>
            <a:r>
              <a:rPr lang="zh-CN" altLang="en-US" sz="300"/>
              <a:t>0.939 29.49 16.13 -20.3 19.66 -18.7   19  </a:t>
            </a:r>
            <a:endParaRPr lang="zh-CN" altLang="en-US" sz="300"/>
          </a:p>
          <a:p>
            <a:r>
              <a:rPr lang="zh-CN" altLang="en-US" sz="300"/>
              <a:t>0.939 29.49 16.13 -20.3 19.66 -18.7   19  </a:t>
            </a:r>
            <a:endParaRPr lang="zh-CN" altLang="en-US" sz="300"/>
          </a:p>
          <a:p>
            <a:r>
              <a:rPr lang="zh-CN" altLang="en-US" sz="300"/>
              <a:t>0.940 29.83 16.20 -20.3 19.49 -18.6   20  </a:t>
            </a:r>
            <a:endParaRPr lang="zh-CN" altLang="en-US" sz="300"/>
          </a:p>
          <a:p>
            <a:r>
              <a:rPr lang="zh-CN" altLang="en-US" sz="300"/>
              <a:t>0.940 29.83 16.20 -20.3 19.49 -18.6   20  </a:t>
            </a:r>
            <a:endParaRPr lang="zh-CN" altLang="en-US" sz="300"/>
          </a:p>
          <a:p>
            <a:r>
              <a:rPr lang="zh-CN" altLang="en-US" sz="300"/>
              <a:t>0.940 29.83 16.20 -20.3 19.49 -18.6   20  </a:t>
            </a:r>
            <a:endParaRPr lang="zh-CN" altLang="en-US" sz="300"/>
          </a:p>
          <a:p>
            <a:r>
              <a:rPr lang="zh-CN" altLang="en-US" sz="300"/>
              <a:t>0.940 29.83 16.20 -20.3 19.49 -18.6   20  </a:t>
            </a:r>
            <a:endParaRPr lang="zh-CN" altLang="en-US" sz="300"/>
          </a:p>
          <a:p>
            <a:r>
              <a:rPr lang="zh-CN" altLang="en-US" sz="300"/>
              <a:t>0.940 29.83 16.20 -20.3 19.49 -18.6   20  </a:t>
            </a:r>
            <a:endParaRPr lang="zh-CN" altLang="en-US" sz="300"/>
          </a:p>
          <a:p>
            <a:r>
              <a:rPr lang="zh-CN" altLang="en-US" sz="300"/>
              <a:t>0.940 29.83 16.20 -20.3 19.49 -18.6   20  </a:t>
            </a:r>
            <a:endParaRPr lang="zh-CN" altLang="en-US" sz="300"/>
          </a:p>
          <a:p>
            <a:r>
              <a:rPr lang="zh-CN" altLang="en-US" sz="300"/>
              <a:t>0.941 28.56 16.32 -20.6 19.89 -18.9   20  </a:t>
            </a:r>
            <a:endParaRPr lang="zh-CN" altLang="en-US" sz="300"/>
          </a:p>
          <a:p>
            <a:r>
              <a:rPr lang="zh-CN" altLang="en-US" sz="300"/>
              <a:t>0.941 28.56 16.32 -20.6 19.89 -18.9   20  </a:t>
            </a:r>
            <a:endParaRPr lang="zh-CN" altLang="en-US" sz="300"/>
          </a:p>
          <a:p>
            <a:r>
              <a:rPr lang="zh-CN" altLang="en-US" sz="300"/>
              <a:t>0.941 28.56 16.32 -20.6 19.89 -18.9   20  </a:t>
            </a:r>
            <a:endParaRPr lang="zh-CN" altLang="en-US" sz="300"/>
          </a:p>
          <a:p>
            <a:r>
              <a:rPr lang="zh-CN" altLang="en-US" sz="300"/>
              <a:t>0.941 28.56 16.32 -20.6 19.89 -18.9   20  </a:t>
            </a:r>
            <a:endParaRPr lang="zh-CN" altLang="en-US" sz="300"/>
          </a:p>
          <a:p>
            <a:r>
              <a:rPr lang="zh-CN" altLang="en-US" sz="300"/>
              <a:t>0.941 28.56 16.32 -20.6 19.89 -18.9   20  </a:t>
            </a:r>
            <a:endParaRPr lang="zh-CN" altLang="en-US" sz="300"/>
          </a:p>
          <a:p>
            <a:r>
              <a:rPr lang="zh-CN" altLang="en-US" sz="300"/>
              <a:t>0.941 28.56 16.32 -20.6 19.89 -18.9   20  </a:t>
            </a:r>
            <a:endParaRPr lang="zh-CN" altLang="en-US" sz="300"/>
          </a:p>
          <a:p>
            <a:r>
              <a:rPr lang="zh-CN" altLang="en-US" sz="300"/>
              <a:t>0.941 28.56 16.32 -20.6 19.89 -18.9   20  </a:t>
            </a:r>
            <a:endParaRPr lang="zh-CN" altLang="en-US" sz="300"/>
          </a:p>
          <a:p>
            <a:r>
              <a:rPr lang="zh-CN" altLang="en-US" sz="300"/>
              <a:t>0.941 28.56 16.32 -20.6 19.89 -18.9   20  </a:t>
            </a:r>
            <a:endParaRPr lang="zh-CN" altLang="en-US" sz="300"/>
          </a:p>
          <a:p>
            <a:r>
              <a:rPr lang="zh-CN" altLang="en-US" sz="300"/>
              <a:t>0.941 28.56 16.32 -20.6 19.89 -18.9   20  </a:t>
            </a:r>
            <a:endParaRPr lang="zh-CN" altLang="en-US" sz="300"/>
          </a:p>
          <a:p>
            <a:r>
              <a:rPr lang="zh-CN" altLang="en-US" sz="300"/>
              <a:t>0.941 28.56 16.32 -20.6 19.89 -18.9   20  </a:t>
            </a:r>
            <a:endParaRPr lang="zh-CN" altLang="en-US" sz="300"/>
          </a:p>
          <a:p>
            <a:r>
              <a:rPr lang="zh-CN" altLang="en-US" sz="300"/>
              <a:t>0.941 28.56 16.32 -20.6 19.89 -18.9   20  </a:t>
            </a:r>
            <a:endParaRPr lang="zh-CN" altLang="en-US" sz="300"/>
          </a:p>
          <a:p>
            <a:r>
              <a:rPr lang="zh-CN" altLang="en-US" sz="300"/>
              <a:t>0.941 28.56 16.32 -20.6 19.89 -18.9   20  </a:t>
            </a:r>
            <a:endParaRPr lang="zh-CN" altLang="en-US" sz="300"/>
          </a:p>
          <a:p>
            <a:r>
              <a:rPr lang="zh-CN" altLang="en-US" sz="300"/>
              <a:t>0.941 28.56 16.32 -20.6 19.89 -18.9   20  </a:t>
            </a:r>
            <a:endParaRPr lang="zh-CN" altLang="en-US" sz="300"/>
          </a:p>
          <a:p>
            <a:r>
              <a:rPr lang="zh-CN" altLang="en-US" sz="300"/>
              <a:t>0.941 28.56 16.32 -20.6 19.89 -18.9   20  </a:t>
            </a:r>
            <a:endParaRPr lang="zh-CN" altLang="en-US" sz="300"/>
          </a:p>
          <a:p>
            <a:r>
              <a:rPr lang="zh-CN" altLang="en-US" sz="300"/>
              <a:t>0.941 28.56 16.32 -20.6 19.89 -18.9   20  </a:t>
            </a:r>
            <a:endParaRPr lang="zh-CN" altLang="en-US" sz="300"/>
          </a:p>
          <a:p>
            <a:r>
              <a:rPr lang="zh-CN" altLang="en-US" sz="300"/>
              <a:t>0.942 28.89 16.27 -20.7 19.72 -19.0   20  </a:t>
            </a:r>
            <a:endParaRPr lang="zh-CN" altLang="en-US" sz="300"/>
          </a:p>
          <a:p>
            <a:r>
              <a:rPr lang="zh-CN" altLang="en-US" sz="300"/>
              <a:t>0.942 28.89 16.27 -20.7 19.72 -19.0   20  </a:t>
            </a:r>
            <a:endParaRPr lang="zh-CN" altLang="en-US" sz="300"/>
          </a:p>
          <a:p>
            <a:r>
              <a:rPr lang="zh-CN" altLang="en-US" sz="300"/>
              <a:t>0.942 28.89 16.27 -20.7 19.72 -19.0   20  </a:t>
            </a:r>
            <a:endParaRPr lang="zh-CN" altLang="en-US" sz="300"/>
          </a:p>
          <a:p>
            <a:r>
              <a:rPr lang="zh-CN" altLang="en-US" sz="300"/>
              <a:t>0.942 28.89 16.27 -20.7 19.72 -19.0   20  </a:t>
            </a:r>
            <a:endParaRPr lang="zh-CN" altLang="en-US" sz="300"/>
          </a:p>
          <a:p>
            <a:r>
              <a:rPr lang="zh-CN" altLang="en-US" sz="300"/>
              <a:t>0.942 28.89 16.27 -20.7 19.72 -19.0   20  </a:t>
            </a:r>
            <a:endParaRPr lang="zh-CN" altLang="en-US" sz="300"/>
          </a:p>
          <a:p>
            <a:r>
              <a:rPr lang="zh-CN" altLang="en-US" sz="300"/>
              <a:t>0.942 28.89 16.27 -20.7 19.72 -19.0   20  </a:t>
            </a:r>
            <a:endParaRPr lang="zh-CN" altLang="en-US" sz="300"/>
          </a:p>
          <a:p>
            <a:r>
              <a:rPr lang="zh-CN" altLang="en-US" sz="300"/>
              <a:t>0.942 28.89 16.27 -20.7 19.72 -19.0   20  </a:t>
            </a:r>
            <a:endParaRPr lang="zh-CN" altLang="en-US" sz="300"/>
          </a:p>
          <a:p>
            <a:r>
              <a:rPr lang="zh-CN" altLang="en-US" sz="300"/>
              <a:t>0.943 29.29 16.20 -20.6 19.87 -18.9   20  </a:t>
            </a:r>
            <a:endParaRPr lang="zh-CN" altLang="en-US" sz="300"/>
          </a:p>
          <a:p>
            <a:r>
              <a:rPr lang="zh-CN" altLang="en-US" sz="300"/>
              <a:t>0.943 29.29 16.20 -20.6 19.87 -18.9   20  </a:t>
            </a:r>
            <a:endParaRPr lang="zh-CN" altLang="en-US" sz="300"/>
          </a:p>
          <a:p>
            <a:r>
              <a:rPr lang="zh-CN" altLang="en-US" sz="300"/>
              <a:t>0.944 29.90 16.15 -20.5 19.74 -18.8   20  </a:t>
            </a:r>
            <a:endParaRPr lang="zh-CN" altLang="en-US" sz="300"/>
          </a:p>
          <a:p>
            <a:r>
              <a:rPr lang="zh-CN" altLang="en-US" sz="300"/>
              <a:t>0.945 29.78 16.24 -21.3 19.74 -18.8   21  </a:t>
            </a:r>
            <a:endParaRPr lang="zh-CN" altLang="en-US" sz="300"/>
          </a:p>
          <a:p>
            <a:r>
              <a:rPr lang="zh-CN" altLang="en-US" sz="300"/>
              <a:t>0.945 29.78 16.24 -21.3 19.74 -18.8   21  </a:t>
            </a:r>
            <a:endParaRPr lang="zh-CN" altLang="en-US" sz="300"/>
          </a:p>
          <a:p>
            <a:r>
              <a:rPr lang="zh-CN" altLang="en-US" sz="300"/>
              <a:t>0.945 29.78 16.24 -21.3 19.74 -18.8   21  </a:t>
            </a:r>
            <a:endParaRPr lang="zh-CN" altLang="en-US" sz="300"/>
          </a:p>
          <a:p>
            <a:r>
              <a:rPr lang="zh-CN" altLang="en-US" sz="300"/>
              <a:t>0.945 29.78 16.24 -21.3 19.74 -18.8   21  </a:t>
            </a:r>
            <a:endParaRPr lang="zh-CN" altLang="en-US" sz="300"/>
          </a:p>
          <a:p>
            <a:r>
              <a:rPr lang="zh-CN" altLang="en-US" sz="300"/>
              <a:t>0.945 29.78 16.24 -21.3 19.74 -18.8   21  </a:t>
            </a:r>
            <a:endParaRPr lang="zh-CN" altLang="en-US" sz="300"/>
          </a:p>
          <a:p>
            <a:r>
              <a:rPr lang="zh-CN" altLang="en-US" sz="300"/>
              <a:t>0.945 29.78 16.24 -21.3 19.74 -18.8   21  </a:t>
            </a:r>
            <a:endParaRPr lang="zh-CN" altLang="en-US" sz="300"/>
          </a:p>
          <a:p>
            <a:r>
              <a:rPr lang="zh-CN" altLang="en-US" sz="300"/>
              <a:t>0.945 29.78 16.24 -20.4 19.90 -18.7   20  </a:t>
            </a:r>
            <a:endParaRPr lang="zh-CN" altLang="en-US" sz="300"/>
          </a:p>
          <a:p>
            <a:r>
              <a:rPr lang="zh-CN" altLang="en-US" sz="300"/>
              <a:t>0.945 29.78 16.24 -20.4 19.90 -18.7   20  </a:t>
            </a:r>
            <a:endParaRPr lang="zh-CN" altLang="en-US" sz="300"/>
          </a:p>
          <a:p>
            <a:r>
              <a:rPr lang="zh-CN" altLang="en-US" sz="300"/>
              <a:t>0.945 29.78 16.24 -20.4 19.90 -18.7   20  </a:t>
            </a:r>
            <a:endParaRPr lang="zh-CN" altLang="en-US" sz="300"/>
          </a:p>
          <a:p>
            <a:r>
              <a:rPr lang="zh-CN" altLang="en-US" sz="300"/>
              <a:t>0.945 29.78 16.24 -20.4 19.90 -18.7   20  </a:t>
            </a:r>
            <a:endParaRPr lang="zh-CN" altLang="en-US" sz="300"/>
          </a:p>
          <a:p>
            <a:r>
              <a:rPr lang="zh-CN" altLang="en-US" sz="300"/>
              <a:t>0.949 30.00 16.32 -21.3 19.64 -19.0   21  </a:t>
            </a:r>
            <a:endParaRPr lang="zh-CN" altLang="en-US" sz="300"/>
          </a:p>
          <a:p>
            <a:r>
              <a:rPr lang="zh-CN" altLang="en-US" sz="300"/>
              <a:t>0.949 30.00 16.32 -21.3 19.64 -19.0   21  </a:t>
            </a:r>
            <a:endParaRPr lang="zh-CN" altLang="en-US" sz="300"/>
          </a:p>
          <a:p>
            <a:r>
              <a:rPr lang="zh-CN" altLang="en-US" sz="300"/>
              <a:t>0.949 30.00 16.28 -20.6 19.70 -19.0   20  </a:t>
            </a:r>
            <a:endParaRPr lang="zh-CN" altLang="en-US" sz="300"/>
          </a:p>
          <a:p>
            <a:r>
              <a:rPr lang="zh-CN" altLang="en-US" sz="300"/>
              <a:t>0.949 30.00 16.28 -20.6 19.70 -19.0   20  </a:t>
            </a:r>
            <a:endParaRPr lang="zh-CN" altLang="en-US" sz="300"/>
          </a:p>
          <a:p>
            <a:r>
              <a:rPr lang="zh-CN" altLang="en-US" sz="300"/>
              <a:t>0.949 30.00 16.28 -20.6 19.70 -19.0   20  </a:t>
            </a:r>
            <a:endParaRPr lang="zh-CN" altLang="en-US" sz="300"/>
          </a:p>
          <a:p>
            <a:r>
              <a:rPr lang="zh-CN" altLang="en-US" sz="300"/>
              <a:t>0.949 30.00 16.28 -20.6 19.70 -19.0   20  </a:t>
            </a:r>
            <a:endParaRPr lang="zh-CN" altLang="en-US" sz="300"/>
          </a:p>
          <a:p>
            <a:r>
              <a:rPr lang="zh-CN" altLang="en-US" sz="300"/>
              <a:t>0.949 30.00 16.28 -20.6 19.70 -19.0   20  </a:t>
            </a:r>
            <a:endParaRPr lang="zh-CN" altLang="en-US" sz="300"/>
          </a:p>
          <a:p>
            <a:r>
              <a:rPr lang="zh-CN" altLang="en-US" sz="300"/>
              <a:t>0.949 30.00 16.28 -20.6 19.70 -19.0   20  </a:t>
            </a:r>
            <a:endParaRPr lang="zh-CN" altLang="en-US" sz="300"/>
          </a:p>
          <a:p>
            <a:r>
              <a:rPr lang="zh-CN" altLang="en-US" sz="300"/>
              <a:t>0.949 30.00 16.28 -20.6 19.70 -19.0   20  </a:t>
            </a:r>
            <a:endParaRPr lang="zh-CN" altLang="en-US" sz="300"/>
          </a:p>
          <a:p>
            <a:r>
              <a:rPr lang="zh-CN" altLang="en-US" sz="300"/>
              <a:t>0.949 29.78 16.35 -20.6 19.71 -19.1   20  </a:t>
            </a:r>
            <a:endParaRPr lang="zh-CN" altLang="en-US" sz="300"/>
          </a:p>
          <a:p>
            <a:r>
              <a:rPr lang="zh-CN" altLang="en-US" sz="300"/>
              <a:t>0.949 29.78 16.35 -20.6 19.71 -19.1   20  </a:t>
            </a:r>
            <a:endParaRPr lang="zh-CN" altLang="en-US" sz="300"/>
          </a:p>
          <a:p>
            <a:r>
              <a:rPr lang="zh-CN" altLang="en-US" sz="1400" b="1">
                <a:solidFill>
                  <a:srgbClr val="FF0000"/>
                </a:solidFill>
              </a:rPr>
              <a:t>0.950 30.00 16.30 -20.8 19.69 -19.1   20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41" name="文本框 40"/>
          <p:cNvSpPr txBox="1"/>
          <p:nvPr>
            <p:custDataLst>
              <p:tags r:id="rId3"/>
            </p:custDataLst>
          </p:nvPr>
        </p:nvSpPr>
        <p:spPr>
          <a:xfrm>
            <a:off x="941705" y="1214755"/>
            <a:ext cx="3492500" cy="4923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00"/>
              <a:t>0.562  4.10 14.86 -15.5 10.84  -9.6   27  </a:t>
            </a:r>
            <a:endParaRPr lang="zh-CN" altLang="en-US" sz="300"/>
          </a:p>
          <a:p>
            <a:r>
              <a:rPr lang="zh-CN" altLang="en-US" sz="300"/>
              <a:t>0.562  4.10 14.86 -15.5 10.84  -9.6   27  </a:t>
            </a:r>
            <a:endParaRPr lang="zh-CN" altLang="en-US" sz="300"/>
          </a:p>
          <a:p>
            <a:r>
              <a:rPr lang="zh-CN" altLang="en-US" sz="300"/>
              <a:t>0.562  4.10 14.86 -15.5 10.84  -9.6   27  </a:t>
            </a:r>
            <a:endParaRPr lang="zh-CN" altLang="en-US" sz="300"/>
          </a:p>
          <a:p>
            <a:r>
              <a:rPr lang="zh-CN" altLang="en-US" sz="300"/>
              <a:t>0.577  8.16 12.02 -11.0 19.29  -6.3   21  </a:t>
            </a:r>
            <a:endParaRPr lang="zh-CN" altLang="en-US" sz="300"/>
          </a:p>
          <a:p>
            <a:r>
              <a:rPr lang="zh-CN" altLang="en-US" sz="300"/>
              <a:t>0.587 23.48  9.41  -7.8 19.18  -3.0   23  </a:t>
            </a:r>
            <a:endParaRPr lang="zh-CN" altLang="en-US" sz="300"/>
          </a:p>
          <a:p>
            <a:r>
              <a:rPr lang="zh-CN" altLang="en-US" sz="300"/>
              <a:t>0.604  8.29 13.59 -12.0 17.47  -7.2   16  </a:t>
            </a:r>
            <a:endParaRPr lang="zh-CN" altLang="en-US" sz="300"/>
          </a:p>
          <a:p>
            <a:r>
              <a:rPr lang="zh-CN" altLang="en-US" sz="300"/>
              <a:t>0.634 23.62 10.60  -7.7 18.88  -5.2   19  </a:t>
            </a:r>
            <a:endParaRPr lang="zh-CN" altLang="en-US" sz="300"/>
          </a:p>
          <a:p>
            <a:r>
              <a:rPr lang="zh-CN" altLang="en-US" sz="300"/>
              <a:t>0.705 21.92 13.56 -11.9 17.02  -8.7   18  </a:t>
            </a:r>
            <a:endParaRPr lang="zh-CN" altLang="en-US" sz="300"/>
          </a:p>
          <a:p>
            <a:r>
              <a:rPr lang="zh-CN" altLang="en-US" sz="300"/>
              <a:t>0.711  9.30 15.55 -14.9 20.00 -10.4   20  </a:t>
            </a:r>
            <a:endParaRPr lang="zh-CN" altLang="en-US" sz="300"/>
          </a:p>
          <a:p>
            <a:r>
              <a:rPr lang="zh-CN" altLang="en-US" sz="300"/>
              <a:t>0.736 13.75 14.65 -15.0 19.70 -12.2   21  </a:t>
            </a:r>
            <a:endParaRPr lang="zh-CN" altLang="en-US" sz="300"/>
          </a:p>
          <a:p>
            <a:r>
              <a:rPr lang="zh-CN" altLang="en-US" sz="300"/>
              <a:t>0.753 27.91 13.69 -13.6 18.96  -7.3   19  </a:t>
            </a:r>
            <a:endParaRPr lang="zh-CN" altLang="en-US" sz="300"/>
          </a:p>
          <a:p>
            <a:r>
              <a:rPr lang="zh-CN" altLang="en-US" sz="300"/>
              <a:t>0.753 27.91 13.69 -13.6 18.96  -7.3   19  </a:t>
            </a:r>
            <a:endParaRPr lang="zh-CN" altLang="en-US" sz="300"/>
          </a:p>
          <a:p>
            <a:r>
              <a:rPr lang="zh-CN" altLang="en-US" sz="300"/>
              <a:t>0.760 21.84 14.41 -13.4 20.00  -9.4   14  </a:t>
            </a:r>
            <a:endParaRPr lang="zh-CN" altLang="en-US" sz="300"/>
          </a:p>
          <a:p>
            <a:r>
              <a:rPr lang="zh-CN" altLang="en-US" sz="300"/>
              <a:t>0.823 30.00 15.26 -18.3 19.34  -9.0   18  </a:t>
            </a:r>
            <a:endParaRPr lang="zh-CN" altLang="en-US" sz="300"/>
          </a:p>
          <a:p>
            <a:r>
              <a:rPr lang="zh-CN" altLang="en-US" sz="300"/>
              <a:t>0.823 30.00 15.26 -18.3 19.34  -9.0   18  </a:t>
            </a:r>
            <a:endParaRPr lang="zh-CN" altLang="en-US" sz="300"/>
          </a:p>
          <a:p>
            <a:r>
              <a:rPr lang="zh-CN" altLang="en-US" sz="300"/>
              <a:t>0.823 30.00 15.26 -18.3 19.34  -9.0   18  </a:t>
            </a:r>
            <a:endParaRPr lang="zh-CN" altLang="en-US" sz="300"/>
          </a:p>
          <a:p>
            <a:r>
              <a:rPr lang="zh-CN" altLang="en-US" sz="300"/>
              <a:t>0.823 30.00 15.26 -18.3 19.34  -9.0   18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0.848 28.27 15.29 -15.6 19.55 -12.5   19  </a:t>
            </a:r>
            <a:endParaRPr lang="zh-CN" altLang="en-US" sz="300"/>
          </a:p>
          <a:p>
            <a:r>
              <a:rPr lang="zh-CN" altLang="en-US" sz="300"/>
              <a:t>0.861 24.65 16.50 -18.7 20.00 -13.0   19  </a:t>
            </a:r>
            <a:endParaRPr lang="zh-CN" altLang="en-US" sz="300"/>
          </a:p>
          <a:p>
            <a:r>
              <a:rPr lang="zh-CN" altLang="en-US" sz="300"/>
              <a:t>0.861 24.65 16.50 -18.7 20.00 -13.0   19  </a:t>
            </a:r>
            <a:endParaRPr lang="zh-CN" altLang="en-US" sz="300"/>
          </a:p>
          <a:p>
            <a:r>
              <a:rPr lang="zh-CN" altLang="en-US" sz="300"/>
              <a:t>0.865 24.68 16.36 -16.8 19.76 -14.0   23  </a:t>
            </a:r>
            <a:endParaRPr lang="zh-CN" altLang="en-US" sz="300"/>
          </a:p>
          <a:p>
            <a:r>
              <a:rPr lang="zh-CN" altLang="en-US" sz="300"/>
              <a:t>0.865 24.68 16.36 -16.8 19.76 -14.0   23  </a:t>
            </a:r>
            <a:endParaRPr lang="zh-CN" altLang="en-US" sz="300"/>
          </a:p>
          <a:p>
            <a:r>
              <a:rPr lang="zh-CN" altLang="en-US" sz="300"/>
              <a:t>0.865 24.68 16.36 -16.8 19.76 -14.0   23  </a:t>
            </a:r>
            <a:endParaRPr lang="zh-CN" altLang="en-US" sz="300"/>
          </a:p>
          <a:p>
            <a:r>
              <a:rPr lang="zh-CN" altLang="en-US" sz="300"/>
              <a:t>0.865 24.68 16.36 -16.8 19.76 -14.0   23  </a:t>
            </a:r>
            <a:endParaRPr lang="zh-CN" altLang="en-US" sz="300"/>
          </a:p>
          <a:p>
            <a:r>
              <a:rPr lang="zh-CN" altLang="en-US" sz="300"/>
              <a:t>0.865 24.68 16.36 -16.8 19.76 -14.0   23  </a:t>
            </a:r>
            <a:endParaRPr lang="zh-CN" altLang="en-US" sz="300"/>
          </a:p>
          <a:p>
            <a:r>
              <a:rPr lang="zh-CN" altLang="en-US" sz="300"/>
              <a:t>0.892 27.60 16.48 -18.3 20.00 -14.2   19  </a:t>
            </a:r>
            <a:endParaRPr lang="zh-CN" altLang="en-US" sz="300"/>
          </a:p>
          <a:p>
            <a:r>
              <a:rPr lang="zh-CN" altLang="en-US" sz="300"/>
              <a:t>0.892 27.60 16.48 -18.3 20.00 -14.2   19  </a:t>
            </a:r>
            <a:endParaRPr lang="zh-CN" altLang="en-US" sz="300"/>
          </a:p>
          <a:p>
            <a:r>
              <a:rPr lang="zh-CN" altLang="en-US" sz="300"/>
              <a:t>0.892 27.60 16.48 -18.3 20.00 -14.2   19  </a:t>
            </a:r>
            <a:endParaRPr lang="zh-CN" altLang="en-US" sz="300"/>
          </a:p>
          <a:p>
            <a:r>
              <a:rPr lang="zh-CN" altLang="en-US" sz="300"/>
              <a:t>0.892 27.60 16.48 -18.3 20.00 -14.2   19  </a:t>
            </a:r>
            <a:endParaRPr lang="zh-CN" altLang="en-US" sz="300"/>
          </a:p>
          <a:p>
            <a:r>
              <a:rPr lang="zh-CN" altLang="en-US" sz="300"/>
              <a:t>0.892 27.60 16.48 -18.3 20.00 -14.2   19  </a:t>
            </a:r>
            <a:endParaRPr lang="zh-CN" altLang="en-US" sz="300"/>
          </a:p>
          <a:p>
            <a:r>
              <a:rPr lang="zh-CN" altLang="en-US" sz="300"/>
              <a:t>0.892 27.60 16.48 -18.3 20.00 -14.2   19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0.898 29.06 16.54 -17.9 19.39 -14.3   22  </a:t>
            </a:r>
            <a:endParaRPr lang="zh-CN" altLang="en-US" sz="300"/>
          </a:p>
          <a:p>
            <a:r>
              <a:rPr lang="zh-CN" altLang="en-US" sz="300"/>
              <a:t>0.905 30.00 16.31 -16.7 19.98 -14.3   20  </a:t>
            </a:r>
            <a:endParaRPr lang="zh-CN" altLang="en-US" sz="300"/>
          </a:p>
          <a:p>
            <a:r>
              <a:rPr lang="zh-CN" altLang="en-US" sz="300"/>
              <a:t>0.905 30.00 16.31 -16.7 19.98 -14.3   20  </a:t>
            </a:r>
            <a:endParaRPr lang="zh-CN" altLang="en-US" sz="300"/>
          </a:p>
          <a:p>
            <a:r>
              <a:rPr lang="zh-CN" altLang="en-US" sz="300"/>
              <a:t>0.905 30.00 16.31 -16.7 19.98 -14.3   20  </a:t>
            </a:r>
            <a:endParaRPr lang="zh-CN" altLang="en-US" sz="300"/>
          </a:p>
          <a:p>
            <a:r>
              <a:rPr lang="zh-CN" altLang="en-US" sz="300"/>
              <a:t>0.905 30.00 16.31 -16.7 19.98 -14.3   20  </a:t>
            </a:r>
            <a:endParaRPr lang="zh-CN" altLang="en-US" sz="300"/>
          </a:p>
          <a:p>
            <a:r>
              <a:rPr lang="zh-CN" altLang="en-US" sz="300"/>
              <a:t>0.905 30.00 16.31 -16.7 19.98 -14.3   20  </a:t>
            </a:r>
            <a:endParaRPr lang="zh-CN" altLang="en-US" sz="300"/>
          </a:p>
          <a:p>
            <a:r>
              <a:rPr lang="zh-CN" altLang="en-US" sz="300"/>
              <a:t>0.905 28.05 15.88 -19.9 20.00 -16.5   21  </a:t>
            </a:r>
            <a:endParaRPr lang="zh-CN" altLang="en-US" sz="300"/>
          </a:p>
          <a:p>
            <a:r>
              <a:rPr lang="zh-CN" altLang="en-US" sz="300"/>
              <a:t>0.906 28.23 16.22 -19.6 20.00 -15.8   19  </a:t>
            </a:r>
            <a:endParaRPr lang="zh-CN" altLang="en-US" sz="300"/>
          </a:p>
          <a:p>
            <a:r>
              <a:rPr lang="zh-CN" altLang="en-US" sz="300"/>
              <a:t>0.907 28.62 15.98 -20.6 20.00 -16.1   23  </a:t>
            </a:r>
            <a:endParaRPr lang="zh-CN" altLang="en-US" sz="300"/>
          </a:p>
          <a:p>
            <a:r>
              <a:rPr lang="zh-CN" altLang="en-US" sz="300"/>
              <a:t>0.907 28.62 15.98 -20.6 20.00 -16.1   23  </a:t>
            </a:r>
            <a:endParaRPr lang="zh-CN" altLang="en-US" sz="300"/>
          </a:p>
          <a:p>
            <a:r>
              <a:rPr lang="zh-CN" altLang="en-US" sz="300"/>
              <a:t>0.907 28.70 15.70 -19.7 20.00 -16.7   20  </a:t>
            </a:r>
            <a:endParaRPr lang="zh-CN" altLang="en-US" sz="300"/>
          </a:p>
          <a:p>
            <a:r>
              <a:rPr lang="zh-CN" altLang="en-US" sz="300"/>
              <a:t>0.910 29.05 15.96 -19.5 20.00 -16.2   19  </a:t>
            </a:r>
            <a:endParaRPr lang="zh-CN" altLang="en-US" sz="300"/>
          </a:p>
          <a:p>
            <a:r>
              <a:rPr lang="zh-CN" altLang="en-US" sz="300"/>
              <a:t>0.910 29.05 15.96 -19.5 20.00 -16.2   19  </a:t>
            </a:r>
            <a:endParaRPr lang="zh-CN" altLang="en-US" sz="300"/>
          </a:p>
          <a:p>
            <a:r>
              <a:rPr lang="zh-CN" altLang="en-US" sz="300"/>
              <a:t>0.910 29.05 15.96 -19.5 20.00 -16.2   19  </a:t>
            </a:r>
            <a:endParaRPr lang="zh-CN" altLang="en-US" sz="300"/>
          </a:p>
          <a:p>
            <a:r>
              <a:rPr lang="zh-CN" altLang="en-US" sz="300"/>
              <a:t>0.915 28.54 15.93 -19.7 20.00 -17.0   20  </a:t>
            </a:r>
            <a:endParaRPr lang="zh-CN" altLang="en-US" sz="300"/>
          </a:p>
          <a:p>
            <a:r>
              <a:rPr lang="zh-CN" altLang="en-US" sz="300"/>
              <a:t>0.919 27.82 16.11 -20.1 20.00 -17.6   21  </a:t>
            </a:r>
            <a:endParaRPr lang="zh-CN" altLang="en-US" sz="300"/>
          </a:p>
          <a:p>
            <a:r>
              <a:rPr lang="zh-CN" altLang="en-US" sz="300"/>
              <a:t>0.919 27.82 16.11 -20.1 20.00 -17.6   21  </a:t>
            </a:r>
            <a:endParaRPr lang="zh-CN" altLang="en-US" sz="300"/>
          </a:p>
          <a:p>
            <a:r>
              <a:rPr lang="zh-CN" altLang="en-US" sz="300"/>
              <a:t>0.919 27.82 16.11 -20.1 20.00 -17.6   21  </a:t>
            </a:r>
            <a:endParaRPr lang="zh-CN" altLang="en-US" sz="300"/>
          </a:p>
          <a:p>
            <a:r>
              <a:rPr lang="zh-CN" altLang="en-US" sz="300"/>
              <a:t>0.919 27.82 16.11 -20.1 20.00 -17.6   21  </a:t>
            </a:r>
            <a:endParaRPr lang="zh-CN" altLang="en-US" sz="300"/>
          </a:p>
          <a:p>
            <a:r>
              <a:rPr lang="zh-CN" altLang="en-US" sz="300"/>
              <a:t>0.919 27.82 16.11 -20.1 20.00 -17.6   21  </a:t>
            </a:r>
            <a:endParaRPr lang="zh-CN" altLang="en-US" sz="300"/>
          </a:p>
          <a:p>
            <a:r>
              <a:rPr lang="zh-CN" altLang="en-US" sz="300"/>
              <a:t>0.919 27.82 16.11 -20.1 20.00 -17.6   21  </a:t>
            </a:r>
            <a:endParaRPr lang="zh-CN" altLang="en-US" sz="300"/>
          </a:p>
          <a:p>
            <a:r>
              <a:rPr lang="zh-CN" altLang="en-US" sz="300"/>
              <a:t>0.920 28.12 16.18 -20.0 20.00 -17.3   20  </a:t>
            </a:r>
            <a:endParaRPr lang="zh-CN" altLang="en-US" sz="300"/>
          </a:p>
          <a:p>
            <a:r>
              <a:rPr lang="zh-CN" altLang="en-US" sz="300"/>
              <a:t>0.920 28.12 16.18 -20.0 20.00 -17.3   20  </a:t>
            </a:r>
            <a:endParaRPr lang="zh-CN" altLang="en-US" sz="300"/>
          </a:p>
          <a:p>
            <a:r>
              <a:rPr lang="zh-CN" altLang="en-US" sz="300"/>
              <a:t>0.921 28.54 16.10 -19.9 20.00 -17.3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0.926 27.89 16.25 -20.1 20.00 -17.9   21  </a:t>
            </a:r>
            <a:endParaRPr lang="zh-CN" altLang="en-US" sz="300"/>
          </a:p>
          <a:p>
            <a:r>
              <a:rPr lang="zh-CN" altLang="en-US" sz="300"/>
              <a:t>0.928 29.22 16.08 -19.9 20.00 -17.6   20  </a:t>
            </a:r>
            <a:endParaRPr lang="zh-CN" altLang="en-US" sz="300"/>
          </a:p>
          <a:p>
            <a:r>
              <a:rPr lang="zh-CN" altLang="en-US" sz="300"/>
              <a:t>0.928 29.22 16.08 -19.9 20.00 -17.6   20  </a:t>
            </a:r>
            <a:endParaRPr lang="zh-CN" altLang="en-US" sz="300"/>
          </a:p>
          <a:p>
            <a:r>
              <a:rPr lang="zh-CN" altLang="en-US" sz="300"/>
              <a:t>0.928 29.22 16.08 -19.9 20.00 -17.6   20  </a:t>
            </a:r>
            <a:endParaRPr lang="zh-CN" altLang="en-US" sz="300"/>
          </a:p>
          <a:p>
            <a:r>
              <a:rPr lang="zh-CN" altLang="en-US" sz="300"/>
              <a:t>0.928 29.22 16.08 -19.9 20.00 -17.6   20  </a:t>
            </a:r>
            <a:endParaRPr lang="zh-CN" altLang="en-US" sz="300"/>
          </a:p>
          <a:p>
            <a:r>
              <a:rPr lang="zh-CN" altLang="en-US" sz="300"/>
              <a:t>0.928 29.22 16.08 -19.9 20.00 -17.6   20  </a:t>
            </a:r>
            <a:endParaRPr lang="zh-CN" altLang="en-US" sz="300"/>
          </a:p>
          <a:p>
            <a:r>
              <a:rPr lang="zh-CN" altLang="en-US" sz="300"/>
              <a:t>0.928 29.22 16.08 -19.9 20.00 -17.6   20  </a:t>
            </a:r>
            <a:endParaRPr lang="zh-CN" altLang="en-US" sz="300"/>
          </a:p>
          <a:p>
            <a:r>
              <a:rPr lang="zh-CN" altLang="en-US" sz="300"/>
              <a:t>0.928 29.22 16.08 -19.9 20.00 -17.6   20  </a:t>
            </a:r>
            <a:endParaRPr lang="zh-CN" altLang="en-US" sz="300"/>
          </a:p>
          <a:p>
            <a:r>
              <a:rPr lang="zh-CN" altLang="en-US" sz="300"/>
              <a:t>0.928 29.22 16.08 -19.9 20.00 -17.6   20  </a:t>
            </a:r>
            <a:endParaRPr lang="zh-CN" altLang="en-US" sz="300"/>
          </a:p>
          <a:p>
            <a:r>
              <a:rPr lang="zh-CN" altLang="en-US" sz="300"/>
              <a:t>0.929 29.45 16.05 -20.0 20.00 -17.6   21  </a:t>
            </a:r>
            <a:endParaRPr lang="zh-CN" altLang="en-US" sz="300"/>
          </a:p>
          <a:p>
            <a:r>
              <a:rPr lang="zh-CN" altLang="en-US" sz="300"/>
              <a:t>0.929 29.45 16.05 -20.0 20.00 -17.6   21  </a:t>
            </a:r>
            <a:endParaRPr lang="zh-CN" altLang="en-US" sz="300"/>
          </a:p>
          <a:p>
            <a:r>
              <a:rPr lang="zh-CN" altLang="en-US" sz="300"/>
              <a:t>0.929 29.45 16.05 -20.0 20.00 -17.6   21  </a:t>
            </a:r>
            <a:endParaRPr lang="zh-CN" altLang="en-US" sz="300"/>
          </a:p>
          <a:p>
            <a:r>
              <a:rPr lang="zh-CN" altLang="en-US" sz="300"/>
              <a:t>0.929 29.45 16.05 -20.0 20.00 -17.6   21  </a:t>
            </a:r>
            <a:endParaRPr lang="zh-CN" altLang="en-US" sz="300"/>
          </a:p>
          <a:p>
            <a:r>
              <a:rPr lang="zh-CN" altLang="en-US" sz="300"/>
              <a:t>0.929 29.45 16.05 -20.0 20.00 -17.6   21  </a:t>
            </a:r>
            <a:endParaRPr lang="zh-CN" altLang="en-US" sz="300"/>
          </a:p>
          <a:p>
            <a:r>
              <a:rPr lang="zh-CN" altLang="en-US" sz="300"/>
              <a:t>0.929 29.45 16.05 -20.0 20.00 -17.6   21  </a:t>
            </a:r>
            <a:endParaRPr lang="zh-CN" altLang="en-US" sz="300"/>
          </a:p>
          <a:p>
            <a:r>
              <a:rPr lang="zh-CN" altLang="en-US" sz="1400" b="1">
                <a:solidFill>
                  <a:srgbClr val="FF0000"/>
                </a:solidFill>
              </a:rPr>
              <a:t>0.929 29.45 16.05 -20.0 20.00 -17.6   21</a:t>
            </a:r>
            <a:r>
              <a:rPr lang="zh-CN" altLang="en-US" sz="300"/>
              <a:t>  </a:t>
            </a:r>
            <a:endParaRPr lang="zh-CN" altLang="en-US" sz="300"/>
          </a:p>
        </p:txBody>
      </p:sp>
      <p:sp>
        <p:nvSpPr>
          <p:cNvPr id="6" name="文本框 5"/>
          <p:cNvSpPr txBox="1"/>
          <p:nvPr/>
        </p:nvSpPr>
        <p:spPr>
          <a:xfrm>
            <a:off x="1009650" y="6084570"/>
            <a:ext cx="13741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/>
              <a:t>前</a:t>
            </a:r>
            <a:r>
              <a:rPr lang="en-US" altLang="zh-CN" sz="1200" b="1"/>
              <a:t>100</a:t>
            </a:r>
            <a:r>
              <a:rPr lang="zh-CN" altLang="en-US" sz="1200" b="1"/>
              <a:t>次优化</a:t>
            </a:r>
            <a:endParaRPr lang="zh-CN" altLang="en-US" sz="1200" b="1"/>
          </a:p>
        </p:txBody>
      </p:sp>
      <p:sp>
        <p:nvSpPr>
          <p:cNvPr id="8" name="文本框 7"/>
          <p:cNvSpPr txBox="1"/>
          <p:nvPr/>
        </p:nvSpPr>
        <p:spPr>
          <a:xfrm>
            <a:off x="4434205" y="6084570"/>
            <a:ext cx="13741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/>
              <a:t>继续优化</a:t>
            </a:r>
            <a:r>
              <a:rPr lang="en-US" altLang="zh-CN" sz="1200" b="1"/>
              <a:t>100</a:t>
            </a:r>
            <a:r>
              <a:rPr lang="zh-CN" altLang="en-US" sz="1200" b="1"/>
              <a:t>次</a:t>
            </a:r>
            <a:endParaRPr lang="zh-CN" altLang="en-US" sz="1200" b="1"/>
          </a:p>
        </p:txBody>
      </p:sp>
      <p:sp>
        <p:nvSpPr>
          <p:cNvPr id="9" name="文本框 8"/>
          <p:cNvSpPr txBox="1"/>
          <p:nvPr/>
        </p:nvSpPr>
        <p:spPr>
          <a:xfrm>
            <a:off x="7924800" y="1161415"/>
            <a:ext cx="3404870" cy="4923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00"/>
              <a:t>0.950 30.00 16.30 -20.8 19.69 -19.1   20  </a:t>
            </a:r>
            <a:endParaRPr lang="zh-CN" altLang="en-US" sz="300"/>
          </a:p>
          <a:p>
            <a:r>
              <a:rPr lang="zh-CN" altLang="en-US" sz="300"/>
              <a:t>0.950 30.00 16.30 -20.8 19.69 -19.1   20  </a:t>
            </a:r>
            <a:endParaRPr lang="zh-CN" altLang="en-US" sz="300"/>
          </a:p>
          <a:p>
            <a:r>
              <a:rPr lang="zh-CN" altLang="en-US" sz="300"/>
              <a:t>0.950 30.00 16.30 -20.8 19.69 -19.1   20  </a:t>
            </a:r>
            <a:endParaRPr lang="zh-CN" altLang="en-US" sz="300"/>
          </a:p>
          <a:p>
            <a:r>
              <a:rPr lang="zh-CN" altLang="en-US" sz="300"/>
              <a:t>0.950 30.00 16.30 -20.8 19.69 -19.1   20  </a:t>
            </a:r>
            <a:endParaRPr lang="zh-CN" altLang="en-US" sz="300"/>
          </a:p>
          <a:p>
            <a:r>
              <a:rPr lang="zh-CN" altLang="en-US" sz="300"/>
              <a:t>0.950 30.00 16.30 -20.8 19.69 -19.1   20  </a:t>
            </a:r>
            <a:endParaRPr lang="zh-CN" altLang="en-US" sz="300"/>
          </a:p>
          <a:p>
            <a:r>
              <a:rPr lang="zh-CN" altLang="en-US" sz="300"/>
              <a:t>0.950 30.00 16.32 -20.7 19.67 -19.1   20  </a:t>
            </a:r>
            <a:endParaRPr lang="zh-CN" altLang="en-US" sz="300"/>
          </a:p>
          <a:p>
            <a:r>
              <a:rPr lang="zh-CN" altLang="en-US" sz="300"/>
              <a:t>0.950 30.00 16.32 -20.7 19.67 -19.1   20  </a:t>
            </a:r>
            <a:endParaRPr lang="zh-CN" altLang="en-US" sz="300"/>
          </a:p>
          <a:p>
            <a:r>
              <a:rPr lang="zh-CN" altLang="en-US" sz="300"/>
              <a:t>0.950 30.00 16.32 -20.7 19.67 -19.1   20  </a:t>
            </a:r>
            <a:endParaRPr lang="zh-CN" altLang="en-US" sz="300"/>
          </a:p>
          <a:p>
            <a:r>
              <a:rPr lang="zh-CN" altLang="en-US" sz="300"/>
              <a:t>0.950 30.00 16.32 -20.7 19.67 -19.1   20  </a:t>
            </a:r>
            <a:endParaRPr lang="zh-CN" altLang="en-US" sz="300"/>
          </a:p>
          <a:p>
            <a:r>
              <a:rPr lang="zh-CN" altLang="en-US" sz="300"/>
              <a:t>0.950 30.00 16.33 -20.6 19.69 -19.1   19  </a:t>
            </a:r>
            <a:endParaRPr lang="zh-CN" altLang="en-US" sz="300"/>
          </a:p>
          <a:p>
            <a:r>
              <a:rPr lang="zh-CN" altLang="en-US" sz="300"/>
              <a:t>0.951 29.79 16.37 -20.7 19.69 -19.1   20  </a:t>
            </a:r>
            <a:endParaRPr lang="zh-CN" altLang="en-US" sz="300"/>
          </a:p>
          <a:p>
            <a:r>
              <a:rPr lang="zh-CN" altLang="en-US" sz="300"/>
              <a:t>0.951 29.79 16.37 -20.7 19.69 -19.1   20  </a:t>
            </a:r>
            <a:endParaRPr lang="zh-CN" altLang="en-US" sz="300"/>
          </a:p>
          <a:p>
            <a:r>
              <a:rPr lang="zh-CN" altLang="en-US" sz="300"/>
              <a:t>0.951 29.79 16.37 -20.7 19.69 -19.1   20  </a:t>
            </a:r>
            <a:endParaRPr lang="zh-CN" altLang="en-US" sz="300"/>
          </a:p>
          <a:p>
            <a:r>
              <a:rPr lang="zh-CN" altLang="en-US" sz="300"/>
              <a:t>0.951 29.79 16.37 -20.7 19.69 -19.1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16.36 -20.6 19.66 -19.1   20  </a:t>
            </a:r>
            <a:endParaRPr lang="zh-CN" altLang="en-US" sz="300"/>
          </a:p>
          <a:p>
            <a:r>
              <a:rPr lang="zh-CN" altLang="en-US" sz="300"/>
              <a:t>0.951 30.00 16.33 -20.6 19.70 -19.1   20  </a:t>
            </a:r>
            <a:endParaRPr lang="zh-CN" altLang="en-US" sz="300"/>
          </a:p>
          <a:p>
            <a:r>
              <a:rPr lang="zh-CN" altLang="en-US" sz="300"/>
              <a:t>0.951 30.00 16.33 -20.6 19.70 -19.1   20  </a:t>
            </a:r>
            <a:endParaRPr lang="zh-CN" altLang="en-US" sz="300"/>
          </a:p>
          <a:p>
            <a:r>
              <a:rPr lang="zh-CN" altLang="en-US" sz="300"/>
              <a:t>0.951 30.00 16.33 -20.6 19.70 -19.1   20  </a:t>
            </a:r>
            <a:endParaRPr lang="zh-CN" altLang="en-US" sz="300"/>
          </a:p>
          <a:p>
            <a:r>
              <a:rPr lang="zh-CN" altLang="en-US" sz="300"/>
              <a:t>0.951 30.00 16.33 -20.6 19.70 -19.1   20  </a:t>
            </a:r>
            <a:endParaRPr lang="zh-CN" altLang="en-US" sz="300"/>
          </a:p>
          <a:p>
            <a:r>
              <a:rPr lang="zh-CN" altLang="en-US" sz="300"/>
              <a:t>0.951 30.00 16.33 -20.6 19.70 -19.1   20  </a:t>
            </a:r>
            <a:endParaRPr lang="zh-CN" altLang="en-US" sz="300"/>
          </a:p>
          <a:p>
            <a:r>
              <a:rPr lang="zh-CN" altLang="en-US" sz="300"/>
              <a:t>0.952 30.00 16.32 -20.6 19.87 -19.0   20  </a:t>
            </a:r>
            <a:endParaRPr lang="zh-CN" altLang="en-US" sz="300"/>
          </a:p>
          <a:p>
            <a:r>
              <a:rPr lang="zh-CN" altLang="en-US" sz="300"/>
              <a:t>0.952 30.00 16.32 -20.6 19.87 -19.0   20  </a:t>
            </a:r>
            <a:endParaRPr lang="zh-CN" altLang="en-US" sz="300"/>
          </a:p>
          <a:p>
            <a:r>
              <a:rPr lang="zh-CN" altLang="en-US" sz="300"/>
              <a:t>0.952 30.00 16.32 -20.6 19.87 -19.0   20  </a:t>
            </a:r>
            <a:endParaRPr lang="zh-CN" altLang="en-US" sz="300"/>
          </a:p>
          <a:p>
            <a:r>
              <a:rPr lang="zh-CN" altLang="en-US" sz="300"/>
              <a:t>0.952 30.00 16.32 -20.6 19.87 -19.0   20  </a:t>
            </a:r>
            <a:endParaRPr lang="zh-CN" altLang="en-US" sz="300"/>
          </a:p>
          <a:p>
            <a:r>
              <a:rPr lang="zh-CN" altLang="en-US" sz="300"/>
              <a:t>0.953 30.00 16.33 -20.6 19.86 -19.1   20  </a:t>
            </a:r>
            <a:endParaRPr lang="zh-CN" altLang="en-US" sz="300"/>
          </a:p>
          <a:p>
            <a:r>
              <a:rPr lang="zh-CN" altLang="en-US" sz="300"/>
              <a:t>0.953 30.00 16.33 -20.6 19.86 -19.1   20  </a:t>
            </a:r>
            <a:endParaRPr lang="zh-CN" altLang="en-US" sz="300"/>
          </a:p>
          <a:p>
            <a:r>
              <a:rPr lang="zh-CN" altLang="en-US" sz="300"/>
              <a:t>0.953 30.00 16.33 -20.6 19.86 -19.1   20  </a:t>
            </a:r>
            <a:endParaRPr lang="zh-CN" altLang="en-US" sz="300"/>
          </a:p>
          <a:p>
            <a:r>
              <a:rPr lang="zh-CN" altLang="en-US" sz="300"/>
              <a:t>0.953 30.00 16.33 -20.6 19.86 -19.1   20  </a:t>
            </a:r>
            <a:endParaRPr lang="zh-CN" altLang="en-US" sz="300"/>
          </a:p>
          <a:p>
            <a:r>
              <a:rPr lang="zh-CN" altLang="en-US" sz="300"/>
              <a:t>0.953 30.00 16.33 -20.6 19.86 -19.1   20  </a:t>
            </a:r>
            <a:endParaRPr lang="zh-CN" altLang="en-US" sz="300"/>
          </a:p>
          <a:p>
            <a:r>
              <a:rPr lang="zh-CN" altLang="en-US" sz="300"/>
              <a:t>0.953 30.00 16.33 -20.6 19.86 -19.1   20  </a:t>
            </a:r>
            <a:endParaRPr lang="zh-CN" altLang="en-US" sz="300"/>
          </a:p>
          <a:p>
            <a:r>
              <a:rPr lang="zh-CN" altLang="en-US" sz="300"/>
              <a:t>0.953 30.00 16.33 -20.6 19.86 -19.1   20  </a:t>
            </a:r>
            <a:endParaRPr lang="zh-CN" altLang="en-US" sz="300"/>
          </a:p>
          <a:p>
            <a:r>
              <a:rPr lang="zh-CN" altLang="en-US" sz="300"/>
              <a:t>0.953 30.00 16.33 -20.6 19.86 -19.1   20  </a:t>
            </a:r>
            <a:endParaRPr lang="zh-CN" altLang="en-US" sz="300"/>
          </a:p>
          <a:p>
            <a:r>
              <a:rPr lang="zh-CN" altLang="en-US" sz="300"/>
              <a:t>0.953 30.00 16.33 -20.6 19.86 -19.1   20  </a:t>
            </a:r>
            <a:endParaRPr lang="zh-CN" altLang="en-US" sz="300"/>
          </a:p>
          <a:p>
            <a:r>
              <a:rPr lang="zh-CN" altLang="en-US" sz="300"/>
              <a:t>0.953 30.00 16.33 -20.6 19.86 -19.1   20  </a:t>
            </a:r>
            <a:endParaRPr lang="zh-CN" altLang="en-US" sz="300"/>
          </a:p>
          <a:p>
            <a:r>
              <a:rPr lang="zh-CN" altLang="en-US" sz="300"/>
              <a:t>0.953 30.00 16.33 -20.6 19.86 -19.1   20  </a:t>
            </a:r>
            <a:endParaRPr lang="zh-CN" altLang="en-US" sz="300"/>
          </a:p>
          <a:p>
            <a:r>
              <a:rPr lang="zh-CN" altLang="en-US" sz="300"/>
              <a:t>0.953 30.00 16.33 -20.6 19.86 -19.1   20  </a:t>
            </a:r>
            <a:endParaRPr lang="zh-CN" altLang="en-US" sz="300"/>
          </a:p>
          <a:p>
            <a:r>
              <a:rPr lang="zh-CN" altLang="en-US" sz="300"/>
              <a:t>0.953 30.00 16.33 -20.6 19.86 -19.1   20  </a:t>
            </a:r>
            <a:endParaRPr lang="zh-CN" altLang="en-US" sz="300"/>
          </a:p>
          <a:p>
            <a:r>
              <a:rPr lang="zh-CN" altLang="en-US" sz="300"/>
              <a:t>0.953 30.00 16.33 -20.6 19.86 -19.1   20  </a:t>
            </a:r>
            <a:endParaRPr lang="zh-CN" altLang="en-US" sz="300"/>
          </a:p>
          <a:p>
            <a:r>
              <a:rPr lang="zh-CN" altLang="en-US" sz="300"/>
              <a:t>0.953 30.00 16.33 -20.6 19.86 -19.1   20  </a:t>
            </a:r>
            <a:endParaRPr lang="zh-CN" altLang="en-US" sz="300"/>
          </a:p>
          <a:p>
            <a:r>
              <a:rPr lang="zh-CN" altLang="en-US" sz="300"/>
              <a:t>0.953 30.00 16.33 -20.6 19.86 -19.1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300"/>
              <a:t>0.954 29.82 16.35 -20.7 19.99 -19.2   20  </a:t>
            </a:r>
            <a:endParaRPr lang="zh-CN" altLang="en-US" sz="300"/>
          </a:p>
          <a:p>
            <a:r>
              <a:rPr lang="zh-CN" altLang="en-US" sz="1400" b="1">
                <a:solidFill>
                  <a:srgbClr val="FF0000"/>
                </a:solidFill>
              </a:rPr>
              <a:t>0.954 29.82 16.35 -20.7 19.99 -19.2   20 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78775" y="6084570"/>
            <a:ext cx="13741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/>
              <a:t>继续优化</a:t>
            </a:r>
            <a:r>
              <a:rPr lang="en-US" altLang="zh-CN" sz="1200" b="1"/>
              <a:t>100</a:t>
            </a:r>
            <a:r>
              <a:rPr lang="zh-CN" altLang="en-US" sz="1200" b="1"/>
              <a:t>次</a:t>
            </a:r>
            <a:endParaRPr lang="zh-CN" altLang="en-US" sz="1200" b="1"/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1009650" y="5845810"/>
            <a:ext cx="1510030" cy="21399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981960" y="5845810"/>
            <a:ext cx="935355" cy="21399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861060" y="5545455"/>
            <a:ext cx="1791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00B050"/>
                </a:solidFill>
              </a:rPr>
              <a:t>相似度</a:t>
            </a:r>
            <a:r>
              <a:rPr lang="en-US" altLang="zh-CN" sz="1200" b="1">
                <a:solidFill>
                  <a:srgbClr val="00B050"/>
                </a:solidFill>
              </a:rPr>
              <a:t> </a:t>
            </a:r>
            <a:r>
              <a:rPr lang="zh-CN" altLang="en-US" sz="1200" b="1">
                <a:solidFill>
                  <a:srgbClr val="00B050"/>
                </a:solidFill>
              </a:rPr>
              <a:t>回波损耗</a:t>
            </a:r>
            <a:r>
              <a:rPr lang="en-US" altLang="zh-CN" sz="1200" b="1">
                <a:solidFill>
                  <a:srgbClr val="00B050"/>
                </a:solidFill>
              </a:rPr>
              <a:t> </a:t>
            </a:r>
            <a:r>
              <a:rPr lang="zh-CN" altLang="en-US" sz="1200" b="1">
                <a:solidFill>
                  <a:srgbClr val="00B050"/>
                </a:solidFill>
              </a:rPr>
              <a:t>增益</a:t>
            </a:r>
            <a:endParaRPr lang="zh-CN" altLang="en-US" sz="1200" b="1">
              <a:solidFill>
                <a:srgbClr val="00B050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2635885" y="5507990"/>
            <a:ext cx="1798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00B050"/>
                </a:solidFill>
              </a:rPr>
              <a:t>前后比</a:t>
            </a:r>
            <a:r>
              <a:rPr lang="en-US" altLang="zh-CN" sz="1200" b="1">
                <a:solidFill>
                  <a:srgbClr val="00B050"/>
                </a:solidFill>
              </a:rPr>
              <a:t> </a:t>
            </a:r>
            <a:r>
              <a:rPr lang="zh-CN" altLang="en-US" sz="1200" b="1">
                <a:solidFill>
                  <a:srgbClr val="00B050"/>
                </a:solidFill>
              </a:rPr>
              <a:t>最大旁瓣</a:t>
            </a:r>
            <a:r>
              <a:rPr lang="zh-CN" altLang="en-US" sz="1200" b="1">
                <a:solidFill>
                  <a:srgbClr val="00B050"/>
                </a:solidFill>
              </a:rPr>
              <a:t>水平</a:t>
            </a:r>
            <a:endParaRPr lang="zh-CN" altLang="en-US" sz="1200" b="1">
              <a:solidFill>
                <a:srgbClr val="00B050"/>
              </a:solidFill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优化方法</a:t>
            </a:r>
            <a:r>
              <a:rPr lang="en-US" altLang="zh-CN">
                <a:sym typeface="+mn-ea"/>
              </a:rPr>
              <a:t>1——</a:t>
            </a:r>
            <a:r>
              <a:rPr lang="zh-CN" altLang="en-US">
                <a:sym typeface="+mn-ea"/>
              </a:rPr>
              <a:t>优化前后</a:t>
            </a:r>
            <a:r>
              <a:rPr lang="zh-CN" altLang="en-US">
                <a:sym typeface="+mn-ea"/>
              </a:rPr>
              <a:t>对比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398" t="1289" b="696"/>
          <a:stretch>
            <a:fillRect/>
          </a:stretch>
        </p:blipFill>
        <p:spPr>
          <a:xfrm>
            <a:off x="6219825" y="1495425"/>
            <a:ext cx="4919416" cy="342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6940" y="1495425"/>
            <a:ext cx="4810721" cy="342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13455" y="4765675"/>
            <a:ext cx="467995" cy="16764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891905" y="4765675"/>
            <a:ext cx="467995" cy="16764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825750" y="5198110"/>
            <a:ext cx="110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优化前</a:t>
            </a:r>
            <a:endParaRPr lang="zh-CN" altLang="en-US" sz="2000" b="1"/>
          </a:p>
        </p:txBody>
      </p:sp>
      <p:sp>
        <p:nvSpPr>
          <p:cNvPr id="14" name="文本框 13"/>
          <p:cNvSpPr txBox="1"/>
          <p:nvPr/>
        </p:nvSpPr>
        <p:spPr>
          <a:xfrm>
            <a:off x="8059420" y="5249545"/>
            <a:ext cx="110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优化</a:t>
            </a:r>
            <a:r>
              <a:rPr lang="zh-CN" altLang="en-US" sz="2000" b="1"/>
              <a:t>后</a:t>
            </a:r>
            <a:endParaRPr lang="zh-CN" altLang="en-US" sz="2000" b="1"/>
          </a:p>
        </p:txBody>
      </p:sp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优化方法</a:t>
            </a:r>
            <a:r>
              <a:rPr lang="en-US" altLang="zh-CN">
                <a:sym typeface="+mn-ea"/>
              </a:rPr>
              <a:t>1——</a:t>
            </a:r>
            <a:r>
              <a:rPr lang="zh-CN" altLang="en-US">
                <a:sym typeface="+mn-ea"/>
              </a:rPr>
              <a:t>优化前后对比</a:t>
            </a:r>
            <a:endParaRPr lang="en-US" alt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096000" y="1432560"/>
            <a:ext cx="5466715" cy="38360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7500" y="1432560"/>
            <a:ext cx="5535295" cy="383603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2957830" y="5488305"/>
            <a:ext cx="110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优化前</a:t>
            </a:r>
            <a:endParaRPr lang="zh-CN" altLang="en-US" sz="2000" b="1"/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8191500" y="5539740"/>
            <a:ext cx="110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优化</a:t>
            </a:r>
            <a:r>
              <a:rPr lang="zh-CN" altLang="en-US" sz="2000" b="1"/>
              <a:t>后</a:t>
            </a:r>
            <a:endParaRPr lang="zh-CN" altLang="en-US" sz="2000" b="1"/>
          </a:p>
        </p:txBody>
      </p:sp>
      <p:cxnSp>
        <p:nvCxnSpPr>
          <p:cNvPr id="6" name="直接连接符 5"/>
          <p:cNvCxnSpPr/>
          <p:nvPr/>
        </p:nvCxnSpPr>
        <p:spPr>
          <a:xfrm>
            <a:off x="2675255" y="1208405"/>
            <a:ext cx="0" cy="4166235"/>
          </a:xfrm>
          <a:prstGeom prst="line">
            <a:avLst/>
          </a:prstGeom>
          <a:ln w="28575" cmpd="sng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919855" y="1208405"/>
            <a:ext cx="0" cy="4166235"/>
          </a:xfrm>
          <a:prstGeom prst="line">
            <a:avLst/>
          </a:prstGeom>
          <a:ln w="28575" cmpd="sng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429625" y="1267460"/>
            <a:ext cx="0" cy="4166235"/>
          </a:xfrm>
          <a:prstGeom prst="line">
            <a:avLst/>
          </a:prstGeom>
          <a:ln w="28575" cmpd="sng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577070" y="1267460"/>
            <a:ext cx="0" cy="4166235"/>
          </a:xfrm>
          <a:prstGeom prst="line">
            <a:avLst/>
          </a:prstGeom>
          <a:ln w="28575" cmpd="sng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优化方法</a:t>
            </a:r>
            <a:r>
              <a:rPr lang="en-US" altLang="zh-CN">
                <a:sym typeface="+mn-ea"/>
              </a:rPr>
              <a:t>2——</a:t>
            </a:r>
            <a:r>
              <a:rPr lang="zh-CN" altLang="en-US">
                <a:sym typeface="+mn-ea"/>
              </a:rPr>
              <a:t>分</a:t>
            </a:r>
            <a:r>
              <a:rPr lang="zh-CN" altLang="en-US">
                <a:sym typeface="+mn-ea"/>
              </a:rPr>
              <a:t>步优化</a:t>
            </a:r>
            <a:endParaRPr lang="zh-CN" altLang="en-US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42910" y="3549015"/>
            <a:ext cx="3402965" cy="246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0.677  4.71 14.84 -15.1 12.21 -11.5   26  </a:t>
            </a:r>
            <a:endParaRPr lang="zh-CN" altLang="en-US" sz="1400"/>
          </a:p>
          <a:p>
            <a:r>
              <a:rPr lang="zh-CN" altLang="en-US" sz="1400"/>
              <a:t>0.677  4.71 14.84 -15.1 12.21 -11.5   26  </a:t>
            </a:r>
            <a:endParaRPr lang="zh-CN" altLang="en-US" sz="1400"/>
          </a:p>
          <a:p>
            <a:r>
              <a:rPr lang="zh-CN" altLang="en-US" sz="1400"/>
              <a:t>0.677  4.71 14.84 -15.1 12.21 -11.5   26  </a:t>
            </a:r>
            <a:endParaRPr lang="zh-CN" altLang="en-US" sz="1400"/>
          </a:p>
          <a:p>
            <a:r>
              <a:rPr lang="zh-CN" altLang="en-US" sz="1400"/>
              <a:t>0.687  8.53 14.76 -14.9 11.19  -9.9   27  </a:t>
            </a:r>
            <a:endParaRPr lang="zh-CN" altLang="en-US" sz="1400"/>
          </a:p>
          <a:p>
            <a:r>
              <a:rPr lang="zh-CN" altLang="en-US" sz="1400"/>
              <a:t>0.720  1.54 15.54 -17.8 16.34 -12.1   25  </a:t>
            </a:r>
            <a:endParaRPr lang="zh-CN" altLang="en-US" sz="1400"/>
          </a:p>
          <a:p>
            <a:r>
              <a:rPr lang="zh-CN" altLang="en-US" sz="1400"/>
              <a:t>0.738  9.36 15.22 -17.1 14.75 -11.4   27  </a:t>
            </a:r>
            <a:endParaRPr lang="zh-CN" altLang="en-US" sz="1400"/>
          </a:p>
          <a:p>
            <a:r>
              <a:rPr lang="zh-CN" altLang="en-US" sz="1400"/>
              <a:t>0.739  5.21 15.89 -19.4 14.61 -10.5   26  </a:t>
            </a:r>
            <a:endParaRPr lang="zh-CN" altLang="en-US" sz="1400"/>
          </a:p>
          <a:p>
            <a:r>
              <a:rPr lang="zh-CN" altLang="en-US" sz="1400"/>
              <a:t>0.750  4.51 16.00 -19.7 15.88 -10.7   26  </a:t>
            </a:r>
            <a:endParaRPr lang="zh-CN" altLang="en-US" sz="1400"/>
          </a:p>
          <a:p>
            <a:r>
              <a:rPr lang="zh-CN" altLang="en-US" sz="1400"/>
              <a:t>0.750  4.51 16.00 -19.7 15.88 -10.7   26  </a:t>
            </a:r>
            <a:endParaRPr lang="zh-CN" altLang="en-US" sz="1400"/>
          </a:p>
          <a:p>
            <a:r>
              <a:rPr lang="zh-CN" altLang="en-US" sz="1400"/>
              <a:t>0.751  9.19 15.66 -18.0 14.44 -12.6   26  </a:t>
            </a:r>
            <a:endParaRPr lang="zh-CN" altLang="en-US" sz="1400"/>
          </a:p>
          <a:p>
            <a:r>
              <a:rPr lang="zh-CN" altLang="en-US" sz="1400"/>
              <a:t>0.753  8.79 15.61 -18.2 15.17 -12.3   26</a:t>
            </a:r>
            <a:endParaRPr lang="zh-CN" altLang="en-US" sz="1400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39760" y="437515"/>
            <a:ext cx="2898140" cy="29876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47160" y="1676400"/>
            <a:ext cx="3381375" cy="35052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r="724"/>
          <a:stretch>
            <a:fillRect/>
          </a:stretch>
        </p:blipFill>
        <p:spPr>
          <a:xfrm>
            <a:off x="359410" y="1277620"/>
            <a:ext cx="3394710" cy="45815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18610" y="1918970"/>
            <a:ext cx="3391739" cy="35064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优化方法</a:t>
            </a:r>
            <a:r>
              <a:rPr lang="en-US" altLang="zh-CN">
                <a:sym typeface="+mn-ea"/>
              </a:rPr>
              <a:t>2——</a:t>
            </a:r>
            <a:r>
              <a:rPr lang="zh-CN" altLang="en-US">
                <a:sym typeface="+mn-ea"/>
              </a:rPr>
              <a:t>分步优化</a:t>
            </a:r>
            <a:endParaRPr lang="en-US" altLang="zh-CN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87970" y="3707765"/>
            <a:ext cx="3705225" cy="246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0.696  8.79 15.61 -18.2 15.17 -12.3   26  </a:t>
            </a:r>
            <a:endParaRPr lang="zh-CN" altLang="en-US" sz="1400"/>
          </a:p>
          <a:p>
            <a:r>
              <a:rPr lang="zh-CN" altLang="en-US" sz="1400"/>
              <a:t>0.696  8.79 15.61 -18.2 15.17 -12.3   26  </a:t>
            </a:r>
            <a:endParaRPr lang="zh-CN" altLang="en-US" sz="1400"/>
          </a:p>
          <a:p>
            <a:r>
              <a:rPr lang="zh-CN" altLang="en-US" sz="1400"/>
              <a:t>0.696  8.79 15.61 -18.2 15.17 -12.3   26  </a:t>
            </a:r>
            <a:endParaRPr lang="zh-CN" altLang="en-US" sz="1400"/>
          </a:p>
          <a:p>
            <a:r>
              <a:rPr lang="zh-CN" altLang="en-US" sz="1400"/>
              <a:t>0.707  8.45 14.92 -13.9 17.78  -9.7   18  </a:t>
            </a:r>
            <a:endParaRPr lang="zh-CN" altLang="en-US" sz="1400"/>
          </a:p>
          <a:p>
            <a:r>
              <a:rPr lang="zh-CN" altLang="en-US" sz="1400"/>
              <a:t>0.743  7.97 15.37 -14.6 20.00  -9.7   15  </a:t>
            </a:r>
            <a:endParaRPr lang="zh-CN" altLang="en-US" sz="1400"/>
          </a:p>
          <a:p>
            <a:r>
              <a:rPr lang="zh-CN" altLang="en-US" sz="1400"/>
              <a:t>0.743  7.97 15.37 -14.6 20.00  -9.7   15  </a:t>
            </a:r>
            <a:endParaRPr lang="zh-CN" altLang="en-US" sz="1400"/>
          </a:p>
          <a:p>
            <a:r>
              <a:rPr lang="zh-CN" altLang="en-US" sz="1400"/>
              <a:t>0.753  8.69 16.37 -17.2 18.04 -11.9   17  </a:t>
            </a:r>
            <a:endParaRPr lang="zh-CN" altLang="en-US" sz="1400"/>
          </a:p>
          <a:p>
            <a:r>
              <a:rPr lang="zh-CN" altLang="en-US" sz="1400"/>
              <a:t>0.787 10.13 16.28 -16.4 20.00 -12.9   18  </a:t>
            </a:r>
            <a:endParaRPr lang="zh-CN" altLang="en-US" sz="1400"/>
          </a:p>
          <a:p>
            <a:r>
              <a:rPr lang="zh-CN" altLang="en-US" sz="1400"/>
              <a:t>0.787 10.13 16.28 -16.4 20.00 -12.9   18  </a:t>
            </a:r>
            <a:endParaRPr lang="zh-CN" altLang="en-US" sz="1400"/>
          </a:p>
          <a:p>
            <a:r>
              <a:rPr lang="zh-CN" altLang="en-US" sz="1400"/>
              <a:t>0.787 10.13 16.28 -16.4 20.00 -12.9   18  </a:t>
            </a:r>
            <a:endParaRPr lang="zh-CN" altLang="en-US" sz="1400"/>
          </a:p>
          <a:p>
            <a:r>
              <a:rPr lang="zh-CN" altLang="en-US" sz="1400"/>
              <a:t>0.787 10.13 16.28 -16.4 20.00 -12.9   18 </a:t>
            </a:r>
            <a:endParaRPr lang="zh-CN" altLang="en-US" sz="140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1485" y="1380490"/>
            <a:ext cx="3438945" cy="4582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296"/>
          <a:stretch>
            <a:fillRect/>
          </a:stretch>
        </p:blipFill>
        <p:spPr>
          <a:xfrm>
            <a:off x="8027035" y="537845"/>
            <a:ext cx="2914650" cy="294957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目录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47590" y="2457450"/>
            <a:ext cx="6887845" cy="28790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2800">
                <a:sym typeface="+mn-ea"/>
              </a:rPr>
              <a:t>21cm</a:t>
            </a:r>
            <a:r>
              <a:rPr lang="zh-CN" altLang="en-US" sz="2800">
                <a:sym typeface="+mn-ea"/>
              </a:rPr>
              <a:t>八木设计</a:t>
            </a:r>
            <a:r>
              <a:rPr lang="en-US" altLang="zh-CN" sz="2800">
                <a:sym typeface="+mn-ea"/>
              </a:rPr>
              <a:t>3</a:t>
            </a:r>
            <a:endParaRPr lang="en-US" altLang="zh-CN" sz="28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>
                <a:sym typeface="+mn-ea"/>
              </a:rPr>
              <a:t>八木天线及其增益</a:t>
            </a:r>
            <a:r>
              <a:rPr lang="en-US" altLang="zh-CN" sz="2800">
                <a:sym typeface="+mn-ea"/>
              </a:rPr>
              <a:t>/</a:t>
            </a:r>
            <a:r>
              <a:rPr lang="zh-CN" altLang="en-US" sz="2800">
                <a:sym typeface="+mn-ea"/>
              </a:rPr>
              <a:t>长度的估算</a:t>
            </a:r>
            <a:endParaRPr lang="zh-CN" altLang="en-US" sz="28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设计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18dBi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增益的八木天线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uFillTx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>
                <a:sym typeface="+mn-ea"/>
              </a:rPr>
              <a:t>补充：前后比、最大旁瓣水平、回波损耗</a:t>
            </a:r>
            <a:endParaRPr lang="zh-CN" altLang="en-US" sz="2800" cap="none">
              <a:solidFill>
                <a:schemeClr val="tx1">
                  <a:lumMod val="85000"/>
                  <a:lumOff val="15000"/>
                </a:schemeClr>
              </a:solidFill>
              <a:uFillTx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>
                <a:sym typeface="+mn-ea"/>
              </a:rPr>
              <a:t>优化方法</a:t>
            </a:r>
            <a:r>
              <a:rPr lang="en-US" altLang="zh-CN" sz="2800">
                <a:sym typeface="+mn-ea"/>
              </a:rPr>
              <a:t>1——</a:t>
            </a:r>
            <a:r>
              <a:rPr lang="zh-CN" altLang="en-US" sz="2800">
                <a:sym typeface="+mn-ea"/>
              </a:rPr>
              <a:t>所有变量一起优化</a:t>
            </a:r>
            <a:endParaRPr lang="zh-CN" altLang="en-US" sz="28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>
                <a:sym typeface="+mn-ea"/>
              </a:rPr>
              <a:t>优化方法</a:t>
            </a:r>
            <a:r>
              <a:rPr lang="en-US" altLang="zh-CN" sz="2800">
                <a:sym typeface="+mn-ea"/>
              </a:rPr>
              <a:t>2——</a:t>
            </a:r>
            <a:r>
              <a:rPr lang="zh-CN" altLang="en-US" sz="2800">
                <a:sym typeface="+mn-ea"/>
              </a:rPr>
              <a:t>分步优化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3415" y="1569085"/>
            <a:ext cx="4124325" cy="3543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八木天线及其增益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长度</a:t>
            </a:r>
            <a:r>
              <a:rPr lang="zh-CN" altLang="en-US">
                <a:sym typeface="+mn-ea"/>
              </a:rPr>
              <a:t>的估算</a:t>
            </a:r>
            <a:endParaRPr lang="zh-CN" altLang="en-US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24565"/>
          <a:stretch>
            <a:fillRect/>
          </a:stretch>
        </p:blipFill>
        <p:spPr>
          <a:xfrm>
            <a:off x="6039485" y="1638935"/>
            <a:ext cx="3573145" cy="25190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b="11996"/>
          <a:stretch>
            <a:fillRect/>
          </a:stretch>
        </p:blipFill>
        <p:spPr>
          <a:xfrm>
            <a:off x="1430655" y="1451610"/>
            <a:ext cx="3735070" cy="29825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2756471" y="4947539"/>
                <a:ext cx="2398395" cy="60388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𝐺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𝜆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471" y="4947539"/>
                <a:ext cx="2398395" cy="603885"/>
              </a:xfrm>
              <a:prstGeom prst="rect">
                <a:avLst/>
              </a:prstGeom>
              <a:blipFill rotWithShape="1">
                <a:blip r:embed="rId6"/>
                <a:stretch>
                  <a:fillRect l="-24" t="-42" r="24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678866" y="4947539"/>
                <a:ext cx="1377315" cy="6521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𝜆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≈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𝐺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/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866" y="4947539"/>
                <a:ext cx="1377315" cy="652145"/>
              </a:xfrm>
              <a:prstGeom prst="rect">
                <a:avLst/>
              </a:prstGeom>
              <a:blipFill rotWithShape="1">
                <a:blip r:embed="rId7"/>
                <a:stretch>
                  <a:fillRect l="-41" t="-39" r="41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箭头连接符 2"/>
          <p:cNvCxnSpPr/>
          <p:nvPr/>
        </p:nvCxnSpPr>
        <p:spPr>
          <a:xfrm>
            <a:off x="5444490" y="5212080"/>
            <a:ext cx="11029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5403850" y="5352415"/>
            <a:ext cx="1125855" cy="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3220" y="1318260"/>
            <a:ext cx="4099560" cy="39566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八木天线估算增益和仿真增益对比</a:t>
            </a:r>
            <a:endParaRPr lang="zh-CN" altLang="en-US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4062031" y="5573014"/>
                <a:ext cx="6301740" cy="61214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𝐺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𝜆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145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𝑐𝑚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21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𝑐𝑚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>
                          <a:latin typeface="Cambria Math" panose="02040503050406030204" charset="0"/>
                          <a:sym typeface="+mn-ea"/>
                        </a:rPr>
                        <m:t>18</m:t>
                      </m:r>
                      <m:r>
                        <a:rPr lang="en-US" altLang="zh-CN">
                          <a:latin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>
                          <a:latin typeface="Cambria Math" panose="02040503050406030204" charset="0"/>
                          <a:sym typeface="+mn-ea"/>
                        </a:rPr>
                        <m:t>40</m:t>
                      </m:r>
                      <m:r>
                        <a:rPr lang="en-US" altLang="zh-CN">
                          <a:latin typeface="Cambria Math" panose="02040503050406030204" charset="0"/>
                          <a:sym typeface="+mn-ea"/>
                        </a:rPr>
                        <m:t>𝑑𝐵𝑖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031" y="5573014"/>
                <a:ext cx="6301740" cy="612140"/>
              </a:xfrm>
              <a:prstGeom prst="rect">
                <a:avLst/>
              </a:prstGeom>
              <a:blipFill rotWithShape="1">
                <a:blip r:embed="rId4"/>
                <a:stretch>
                  <a:fillRect l="-9" t="-41" r="9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462780" y="2224405"/>
            <a:ext cx="7192645" cy="22853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5319395" y="1782445"/>
            <a:ext cx="0" cy="7239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1562080" y="1782445"/>
            <a:ext cx="0" cy="7239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473065" y="2077085"/>
            <a:ext cx="6014085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981950" y="1561465"/>
            <a:ext cx="918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1.45m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97940" y="1708785"/>
            <a:ext cx="1306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仿真结果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04135" y="5694680"/>
            <a:ext cx="1306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公式估算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255885" y="4035425"/>
            <a:ext cx="1306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八木尺寸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设计</a:t>
            </a:r>
            <a:r>
              <a:rPr lang="en-US" altLang="zh-CN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18dBi</a:t>
            </a:r>
            <a:r>
              <a:rPr lang="zh-CN" altLang="en-US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增益的八木</a:t>
            </a:r>
            <a:r>
              <a:rPr lang="zh-CN" altLang="en-US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天线</a:t>
            </a:r>
            <a:endParaRPr lang="zh-CN" altLang="en-US" cap="none">
              <a:solidFill>
                <a:schemeClr val="tx1">
                  <a:lumMod val="85000"/>
                  <a:lumOff val="15000"/>
                </a:schemeClr>
              </a:solidFill>
              <a:uFillTx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117340" y="2139950"/>
                <a:ext cx="3700780" cy="6521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𝜆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≈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𝐺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/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10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18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5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/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10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7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8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117340" y="2139950"/>
                <a:ext cx="3700780" cy="6521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3187700" y="1387475"/>
            <a:ext cx="6520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要求</a:t>
            </a:r>
            <a:r>
              <a:rPr lang="en-US" altLang="zh-CN"/>
              <a:t>18dBi</a:t>
            </a:r>
            <a:r>
              <a:rPr lang="zh-CN" altLang="en-US"/>
              <a:t>增益，为了保险，设计目标定为</a:t>
            </a:r>
            <a:r>
              <a:rPr lang="en-US" altLang="zh-CN"/>
              <a:t>18.5dB</a:t>
            </a:r>
            <a:r>
              <a:rPr lang="en-US" altLang="zh-CN"/>
              <a:t>i</a:t>
            </a:r>
            <a:endParaRPr lang="en-US" altLang="zh-CN"/>
          </a:p>
          <a:p>
            <a:r>
              <a:rPr lang="zh-CN" altLang="en-US"/>
              <a:t>然后估算需要多长的八木</a:t>
            </a:r>
            <a:r>
              <a:rPr lang="zh-CN" altLang="en-US"/>
              <a:t>天线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r="24565"/>
          <a:stretch>
            <a:fillRect/>
          </a:stretch>
        </p:blipFill>
        <p:spPr>
          <a:xfrm>
            <a:off x="2889250" y="4173220"/>
            <a:ext cx="2872740" cy="2025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b="11996"/>
          <a:stretch>
            <a:fillRect/>
          </a:stretch>
        </p:blipFill>
        <p:spPr>
          <a:xfrm>
            <a:off x="206375" y="4173220"/>
            <a:ext cx="2682875" cy="2143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339016" y="4438904"/>
                <a:ext cx="6384290" cy="18789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激励单元长度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47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引向单元长度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~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45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反射单元长度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5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激励单元到第一根引向单元间距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25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剩余引向单元之间的间距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25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𝜆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zh-CN" i="1">
                                  <a:latin typeface="Cambria Math" panose="02040503050406030204" charset="0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前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latin typeface="Cambria Math" panose="02040503050406030204" charset="0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根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)，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35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𝜆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（</m:t>
                              </m:r>
                              <m:r>
                                <a:rPr lang="zh-CN" altLang="en-US" b="1" i="1">
                                  <a:latin typeface="Cambria Math" panose="02040503050406030204" charset="0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后面的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）</m:t>
                              </m:r>
                            </m:e>
                            <m:e>
                              <m: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反射单元到</m:t>
                              </m:r>
                              <m: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激励单元间距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016" y="4438904"/>
                <a:ext cx="6384290" cy="1878965"/>
              </a:xfrm>
              <a:prstGeom prst="rect">
                <a:avLst/>
              </a:prstGeom>
              <a:blipFill rotWithShape="1">
                <a:blip r:embed="rId9"/>
                <a:stretch>
                  <a:fillRect l="-9" t="-14" r="9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 4"/>
          <p:cNvSpPr/>
          <p:nvPr/>
        </p:nvSpPr>
        <p:spPr>
          <a:xfrm>
            <a:off x="232410" y="3721100"/>
            <a:ext cx="10847705" cy="26301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962660" y="1297305"/>
            <a:ext cx="7908925" cy="17653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86840" y="1923415"/>
            <a:ext cx="1341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长度估算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54570" y="3915410"/>
            <a:ext cx="2047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任意选取</a:t>
            </a:r>
            <a:r>
              <a:rPr lang="zh-CN" altLang="en-US" b="1">
                <a:solidFill>
                  <a:srgbClr val="FF0000"/>
                </a:solidFill>
              </a:rPr>
              <a:t>初始</a:t>
            </a:r>
            <a:r>
              <a:rPr lang="zh-CN" altLang="en-US" b="1">
                <a:solidFill>
                  <a:srgbClr val="FF0000"/>
                </a:solidFill>
              </a:rPr>
              <a:t>尺寸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由间距计算需要多少根</a:t>
            </a:r>
            <a:r>
              <a:rPr lang="zh-CN" altLang="en-US">
                <a:sym typeface="+mn-ea"/>
              </a:rPr>
              <a:t>单元</a:t>
            </a:r>
            <a:endParaRPr lang="zh-CN" altLang="en-US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019290" y="799465"/>
                <a:ext cx="3700780" cy="6521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𝜆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≈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𝐺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/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10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18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5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/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10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7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7019290" y="799465"/>
                <a:ext cx="3700780" cy="6521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4156710" y="4734560"/>
            <a:ext cx="37693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总共需要</a:t>
            </a:r>
            <a:r>
              <a:rPr lang="en-US" altLang="zh-CN"/>
              <a:t>22</a:t>
            </a:r>
            <a:r>
              <a:rPr lang="zh-CN" altLang="en-US"/>
              <a:t>根</a:t>
            </a:r>
            <a:r>
              <a:rPr lang="zh-CN" altLang="en-US"/>
              <a:t>单元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1</a:t>
            </a:r>
            <a:r>
              <a:rPr lang="zh-CN" altLang="en-US"/>
              <a:t>根反射单元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1</a:t>
            </a:r>
            <a:r>
              <a:rPr lang="zh-CN" altLang="en-US"/>
              <a:t>根</a:t>
            </a:r>
            <a:r>
              <a:rPr lang="zh-CN" altLang="en-US"/>
              <a:t>激励单元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1+2+17=20</a:t>
            </a:r>
            <a:r>
              <a:rPr lang="zh-CN" altLang="en-US"/>
              <a:t>根</a:t>
            </a:r>
            <a:r>
              <a:rPr lang="zh-CN" altLang="en-US"/>
              <a:t>引向单元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53961" y="1639189"/>
                <a:ext cx="6384290" cy="18789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激励单元长度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47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引向单元长度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~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45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反射单元长度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5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激励单元到第一根引向单元间距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25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剩余引向单元之间的间距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25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𝜆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charset="0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前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latin typeface="Cambria Math" panose="02040503050406030204" charset="0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根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)，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35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𝜆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（</m:t>
                              </m:r>
                              <m:r>
                                <a:rPr lang="zh-CN" altLang="en-US" i="1">
                                  <a:latin typeface="Cambria Math" panose="02040503050406030204" charset="0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后面的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）</m:t>
                              </m:r>
                            </m:e>
                            <m:e>
                              <m: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反射单元到</m:t>
                              </m:r>
                              <m: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激励单元间距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453961" y="1639189"/>
                <a:ext cx="6384290" cy="1878965"/>
              </a:xfrm>
              <a:prstGeom prst="rect">
                <a:avLst/>
              </a:prstGeom>
              <a:blipFill rotWithShape="1">
                <a:blip r:embed="rId7"/>
                <a:stretch>
                  <a:fillRect l="-9" t="-14" r="9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070090" y="1752600"/>
                <a:ext cx="370078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7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25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2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25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2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6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05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070090" y="1752600"/>
                <a:ext cx="3700780" cy="3683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箭头连接符 2"/>
          <p:cNvCxnSpPr>
            <a:stCxn id="9" idx="3"/>
            <a:endCxn id="10" idx="2"/>
          </p:cNvCxnSpPr>
          <p:nvPr/>
        </p:nvCxnSpPr>
        <p:spPr>
          <a:xfrm flipV="1">
            <a:off x="5908040" y="2056130"/>
            <a:ext cx="3100070" cy="6997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5428615" y="2056130"/>
            <a:ext cx="4184015" cy="130873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11" idx="0"/>
            <a:endCxn id="13" idx="2"/>
          </p:cNvCxnSpPr>
          <p:nvPr/>
        </p:nvCxnSpPr>
        <p:spPr>
          <a:xfrm flipV="1">
            <a:off x="4072255" y="2056130"/>
            <a:ext cx="4062095" cy="81153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093335" y="2628900"/>
            <a:ext cx="814705" cy="2533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764905" y="1809750"/>
            <a:ext cx="486410" cy="2463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215640" y="2867660"/>
            <a:ext cx="1713230" cy="32702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732395" y="1809750"/>
            <a:ext cx="803275" cy="24638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774565" y="3243580"/>
            <a:ext cx="742950" cy="28130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480550" y="1809750"/>
            <a:ext cx="344170" cy="23876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905625" y="3358515"/>
                <a:ext cx="370078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6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05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÷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35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17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6905625" y="3358515"/>
                <a:ext cx="3700780" cy="3683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5079365" y="2903855"/>
            <a:ext cx="1605915" cy="24765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573135" y="3409950"/>
            <a:ext cx="524510" cy="24765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>
            <a:stCxn id="19" idx="3"/>
          </p:cNvCxnSpPr>
          <p:nvPr/>
        </p:nvCxnSpPr>
        <p:spPr>
          <a:xfrm>
            <a:off x="6685280" y="3027680"/>
            <a:ext cx="2159635" cy="32194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计算引向单元的</a:t>
            </a:r>
            <a:r>
              <a:rPr lang="zh-CN" altLang="en-US">
                <a:sym typeface="+mn-ea"/>
              </a:rPr>
              <a:t>长度</a:t>
            </a:r>
            <a:endParaRPr lang="zh-CN" altLang="en-US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15251" y="1653159"/>
                <a:ext cx="6228080" cy="18783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eqArrPr>
                        <m:e>
                          <m: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激励单元长度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47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𝜆</m:t>
                          </m:r>
                        </m:e>
                        <m:e>
                          <m: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引向单元长度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=(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~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45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𝜆</m:t>
                          </m:r>
                        </m:e>
                        <m:e>
                          <m: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反射单元长度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5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𝜆</m:t>
                          </m:r>
                        </m:e>
                        <m:e>
                          <m: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激励单元到第一根引向单元间距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25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𝜆</m:t>
                          </m:r>
                        </m:e>
                        <m:e>
                          <m: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剩余引向单元之间的间距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25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𝜆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zh-CN" altLang="en-US" i="1"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前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  <m:r>
                            <a:rPr lang="zh-CN" altLang="en-US" i="1"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根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)，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35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𝜆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（</m:t>
                          </m:r>
                          <m:r>
                            <a:rPr lang="zh-CN" altLang="en-US" i="1"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后面的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）</m:t>
                          </m:r>
                        </m:e>
                        <m:e>
                          <m: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反射单元到</m:t>
                          </m:r>
                          <m: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激励单元间距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𝜆</m:t>
                          </m:r>
                        </m:e>
                      </m:eqAr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615251" y="1653159"/>
                <a:ext cx="6228080" cy="1878330"/>
              </a:xfrm>
              <a:prstGeom prst="rect">
                <a:avLst/>
              </a:prstGeom>
              <a:blipFill rotWithShape="1">
                <a:blip r:embed="rId4"/>
                <a:stretch>
                  <a:fillRect l="-9" t="-14" r="9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2233930" y="1950085"/>
            <a:ext cx="3148965" cy="32702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3477260" y="4308475"/>
                <a:ext cx="5472430" cy="119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已计算出需要</a:t>
                </a:r>
                <a:r>
                  <a:rPr lang="en-US" altLang="zh-CN"/>
                  <a:t>20</a:t>
                </a:r>
                <a:r>
                  <a:rPr lang="zh-CN" altLang="en-US"/>
                  <a:t>根引向单元</a:t>
                </a:r>
                <a:endParaRPr lang="zh-CN" altLang="en-US"/>
              </a:p>
              <a:p>
                <a:r>
                  <a:rPr lang="zh-CN" altLang="en-US"/>
                  <a:t>长度由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45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均匀递减至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，计算每次递减的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量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45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4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)/(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20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)≈</m:t>
                      </m:r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00263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𝜆</m:t>
                      </m:r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260" y="4308475"/>
                <a:ext cx="5472430" cy="11988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列出尺寸</a:t>
            </a:r>
            <a:r>
              <a:rPr lang="zh-CN" altLang="en-US">
                <a:sym typeface="+mn-ea"/>
              </a:rPr>
              <a:t>表</a:t>
            </a:r>
            <a:endParaRPr lang="zh-CN" altLang="en-US"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/>
              <p:nvPr/>
            </p:nvGraphicFramePr>
            <p:xfrm>
              <a:off x="1924050" y="1333500"/>
              <a:ext cx="8531225" cy="457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1871"/>
                    <a:gridCol w="1421871"/>
                    <a:gridCol w="1421871"/>
                    <a:gridCol w="1421870"/>
                    <a:gridCol w="1421765"/>
                    <a:gridCol w="1421977"/>
                  </a:tblGrid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单元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位置（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𝝀</m:t>
                              </m:r>
                            </m:oMath>
                          </a14:m>
                          <a:r>
                            <a:rPr lang="zh-CN" altLang="en-US"/>
                            <a:t>）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800">
                              <a:sym typeface="+mn-ea"/>
                            </a:rPr>
                            <a:t>长度（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𝝀</m:t>
                              </m:r>
                            </m:oMath>
                          </a14:m>
                          <a:r>
                            <a:rPr lang="zh-CN" altLang="en-US" sz="1800">
                              <a:sym typeface="+mn-ea"/>
                            </a:rPr>
                            <a:t>）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800">
                              <a:sym typeface="+mn-ea"/>
                            </a:rPr>
                            <a:t>单元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位置（</a:t>
                          </a:r>
                          <a:r>
                            <a:rPr lang="en-US" altLang="zh-CN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𝝀</a:t>
                          </a:r>
                          <a:r>
                            <a:rPr lang="zh-CN" altLang="en-US"/>
                            <a:t>）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800">
                              <a:sym typeface="+mn-ea"/>
                            </a:rPr>
                            <a:t>长度（</a:t>
                          </a:r>
                          <a:r>
                            <a:rPr lang="en-US" altLang="zh-CN" sz="18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𝝀</a:t>
                          </a:r>
                          <a:r>
                            <a:rPr lang="zh-CN" altLang="en-US" sz="1800">
                              <a:sym typeface="+mn-ea"/>
                            </a:rPr>
                            <a:t>）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R1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0.5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3.40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0.42633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Dr</a:t>
                          </a:r>
                          <a:r>
                            <a:rPr lang="en-US" altLang="zh-CN"/>
                            <a:t>v.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0.2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0.47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3.75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0.4237</a:t>
                          </a: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0.45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0.45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4.10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0.42107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0.70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0.44737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4.45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0.41844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0.95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0.44474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4.80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0.41581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1.3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0.44211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5.15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0.41318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1.65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0.43948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5.50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0.41055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2.0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0.43685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D17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5.85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0.40792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D7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2.35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0.43422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6.20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0.40529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2.70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0.43159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D19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6.55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0.40266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D9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3.05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0.42896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D20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6.90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0.40003</a:t>
                          </a:r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/>
              <p:nvPr/>
            </p:nvGraphicFramePr>
            <p:xfrm>
              <a:off x="1924050" y="1333500"/>
              <a:ext cx="8531225" cy="457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1871"/>
                    <a:gridCol w="1421871"/>
                    <a:gridCol w="1421871"/>
                    <a:gridCol w="1421870"/>
                    <a:gridCol w="1421765"/>
                    <a:gridCol w="1421977"/>
                  </a:tblGrid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单元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800">
                              <a:sym typeface="+mn-ea"/>
                            </a:rPr>
                            <a:t>单元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位置（</a:t>
                          </a:r>
                          <a:r>
                            <a:rPr lang="en-US" altLang="zh-CN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𝝀</a:t>
                          </a:r>
                          <a:r>
                            <a:rPr lang="zh-CN" altLang="en-US"/>
                            <a:t>）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800">
                              <a:sym typeface="+mn-ea"/>
                            </a:rPr>
                            <a:t>长度（</a:t>
                          </a:r>
                          <a:r>
                            <a:rPr lang="en-US" altLang="zh-CN" sz="18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𝝀</a:t>
                          </a:r>
                          <a:r>
                            <a:rPr lang="zh-CN" altLang="en-US" sz="1800">
                              <a:sym typeface="+mn-ea"/>
                            </a:rPr>
                            <a:t>）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R1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0.5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3.40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0.42633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Dr</a:t>
                          </a:r>
                          <a:r>
                            <a:rPr lang="en-US" altLang="zh-CN"/>
                            <a:t>v.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0.2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0.47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3.75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0.4237</a:t>
                          </a: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0.45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0.45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4.10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0.42107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0.70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0.44737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4.45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0.41844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0.95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0.44474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4.80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0.41581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1.3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0.44211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5.15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0.41318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1.65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0.43948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5.50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0.41055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2.0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0.43685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D17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5.85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0.40792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D7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2.35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0.43422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6.20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0.40529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2.70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0.43159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D19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6.55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0.40266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D9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3.05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0.42896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D20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6.90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0.40003</a:t>
                          </a:r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仿真</a:t>
            </a:r>
            <a:r>
              <a:rPr lang="zh-CN" altLang="en-US">
                <a:sym typeface="+mn-ea"/>
              </a:rPr>
              <a:t>结果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3115" y="1548765"/>
            <a:ext cx="4810721" cy="342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815"/>
          <a:stretch>
            <a:fillRect/>
          </a:stretch>
        </p:blipFill>
        <p:spPr>
          <a:xfrm>
            <a:off x="5914390" y="1341120"/>
            <a:ext cx="5490210" cy="38360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92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924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3924"/>
  <p:tag name="KSO_WM_TEMPLATE_THUMBS_INDEX" val="1、4、5、6、7、8、9、10、11、12、13"/>
</p:tagLst>
</file>

<file path=ppt/tags/tag145.xml><?xml version="1.0" encoding="utf-8"?>
<p:tagLst xmlns:p="http://schemas.openxmlformats.org/presentationml/2006/main">
  <p:tag name="KSO_WM_UNIT_ISCONTENTSTITLE" val="0"/>
  <p:tag name="KSO_WM_UNIT_PRESET_TEXT" val="马卡龙味的冬天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924_1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NUMDGMTITLE" val="0"/>
</p:tagLst>
</file>

<file path=ppt/tags/tag146.xml><?xml version="1.0" encoding="utf-8"?>
<p:tagLst xmlns:p="http://schemas.openxmlformats.org/presentationml/2006/main">
  <p:tag name="KSO_WM_SLIDE_ID" val="custom20203924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3924"/>
  <p:tag name="KSO_WM_SLIDE_LAYOUT" val="a"/>
  <p:tag name="KSO_WM_SLIDE_LAYOUT_CNT" val="1"/>
  <p:tag name="KSO_WM_TEMPLATE_THUMBS_INDEX" val="1、4、5、6、7、8、9、10、11、12、13、15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79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248.xml><?xml version="1.0" encoding="utf-8"?>
<p:tagLst xmlns:p="http://schemas.openxmlformats.org/presentationml/2006/main">
  <p:tag name="commondata" val="eyJoZGlkIjoiMDk3Y2U0Y2IwMDg3ZGI1OGM5M2JjMTc4ODIwYjBjNGIifQ=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原谅">
      <a:dk1>
        <a:srgbClr val="000000"/>
      </a:dk1>
      <a:lt1>
        <a:srgbClr val="FFFFFF"/>
      </a:lt1>
      <a:dk2>
        <a:srgbClr val="E6F0E1"/>
      </a:dk2>
      <a:lt2>
        <a:srgbClr val="FFFFFF"/>
      </a:lt2>
      <a:accent1>
        <a:srgbClr val="76A485"/>
      </a:accent1>
      <a:accent2>
        <a:srgbClr val="80A37F"/>
      </a:accent2>
      <a:accent3>
        <a:srgbClr val="8AA17B"/>
      </a:accent3>
      <a:accent4>
        <a:srgbClr val="93A078"/>
      </a:accent4>
      <a:accent5>
        <a:srgbClr val="9C9E76"/>
      </a:accent5>
      <a:accent6>
        <a:srgbClr val="A49C76"/>
      </a:accent6>
      <a:hlink>
        <a:srgbClr val="BFBFBF"/>
      </a:hlink>
      <a:folHlink>
        <a:srgbClr val="BFBFB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19646</Words>
  <Application>WPS 演示</Application>
  <PresentationFormat>宽屏</PresentationFormat>
  <Paragraphs>747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Cambria Math</vt:lpstr>
      <vt:lpstr>MS Mincho</vt:lpstr>
      <vt:lpstr>Arial Unicode MS</vt:lpstr>
      <vt:lpstr>Calibri</vt:lpstr>
      <vt:lpstr>1_Office 主题​​</vt:lpstr>
      <vt:lpstr>业余射电天文——21cm八木设计3</vt:lpstr>
      <vt:lpstr>目录</vt:lpstr>
      <vt:lpstr>八木天线及其增益/长度的估算</vt:lpstr>
      <vt:lpstr>八木天线估算增益和仿真增益对比</vt:lpstr>
      <vt:lpstr>设计18dBi增益的八木天线</vt:lpstr>
      <vt:lpstr>由间距计算需要多少根单元</vt:lpstr>
      <vt:lpstr>计算引向单元的长度</vt:lpstr>
      <vt:lpstr>列出尺寸表</vt:lpstr>
      <vt:lpstr>仿真结果</vt:lpstr>
      <vt:lpstr>补充：前后比、最大旁瓣水平、回波损耗</vt:lpstr>
      <vt:lpstr>优化方法1——所有变量一起优化</vt:lpstr>
      <vt:lpstr>优化方法1——所有变量一起优化</vt:lpstr>
      <vt:lpstr>优化方法1——所有变量一起优化</vt:lpstr>
      <vt:lpstr>优化方法1——优化前后对比</vt:lpstr>
      <vt:lpstr>优化方法1——优化前后对比</vt:lpstr>
      <vt:lpstr>优化方法2——分步优化</vt:lpstr>
      <vt:lpstr>优化方法2——分步优化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BI6MHT</dc:creator>
  <cp:lastModifiedBy>一起上学去</cp:lastModifiedBy>
  <cp:revision>88</cp:revision>
  <dcterms:created xsi:type="dcterms:W3CDTF">2023-11-26T07:34:00Z</dcterms:created>
  <dcterms:modified xsi:type="dcterms:W3CDTF">2023-12-06T15:42:54Z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53DC2EB7604A4288853299E3081F5292_13</vt:lpwstr>
  </property>
  <property fmtid="{D5CDD505-2E9C-101B-9397-08002B2CF9AE}" pid="3" name="KSOProductBuildVer">
    <vt:lpwstr>2052-12.1.0.15990</vt:lpwstr>
  </property>
</Properties>
</file>