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336" r:id="rId3"/>
    <p:sldId id="486" r:id="rId5"/>
    <p:sldId id="523" r:id="rId6"/>
    <p:sldId id="488" r:id="rId7"/>
    <p:sldId id="524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56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file:///F:\Lets_Create/pic_temp/0_pic_quater_right_up.png" TargetMode="External"/><Relationship Id="rId12" Type="http://schemas.openxmlformats.org/officeDocument/2006/relationships/image" Target="../media/image4.png"/><Relationship Id="rId11" Type="http://schemas.openxmlformats.org/officeDocument/2006/relationships/tags" Target="../tags/tag5.xml"/><Relationship Id="rId10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71.xml"/><Relationship Id="rId6" Type="http://schemas.openxmlformats.org/officeDocument/2006/relationships/image" Target="file:///F:\Lets_Create/pic_temp/pic_s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image" Target="file:///F:\Lets_Create/pic_temp/0_pic_quater_right_up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8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87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2.png"/><Relationship Id="rId6" Type="http://schemas.openxmlformats.org/officeDocument/2006/relationships/tags" Target="../tags/tag9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1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04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1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12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6.png"/><Relationship Id="rId6" Type="http://schemas.openxmlformats.org/officeDocument/2006/relationships/tags" Target="../tags/tag13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5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7.xml"/><Relationship Id="rId7" Type="http://schemas.openxmlformats.org/officeDocument/2006/relationships/image" Target="file:///F:\Lets_Create/pic_temp/pic_half_lef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image" Target="../media/image1.png"/><Relationship Id="rId11" Type="http://schemas.openxmlformats.org/officeDocument/2006/relationships/tags" Target="../tags/tag18.xml"/><Relationship Id="rId10" Type="http://schemas.openxmlformats.org/officeDocument/2006/relationships/image" Target="file:///F:\Lets_Create/pic_temp/pic_half_right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../media/image7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image" Target="file:///F:\Lets_Create/pic_temp/0_pic_quater_right_up.png" TargetMode="External"/><Relationship Id="rId13" Type="http://schemas.openxmlformats.org/officeDocument/2006/relationships/image" Target="../media/image4.png"/><Relationship Id="rId12" Type="http://schemas.openxmlformats.org/officeDocument/2006/relationships/tags" Target="../tags/tag46.xml"/><Relationship Id="rId11" Type="http://schemas.openxmlformats.org/officeDocument/2006/relationships/image" Target="file:///C:\Users\Administrator\Desktop\&#32032;&#26448;&#20998;&#31867;\&#29980;&#21697;&#32032;&#26448;\&#20027;&#39064;\&#22270;&#29255;80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6353025" y="453390"/>
            <a:ext cx="4245910" cy="62103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826760" y="183515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/>
          <p:nvPr userDrawn="1">
            <p:custDataLst>
              <p:tags r:id="rId8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1226"/>
            <a:ext cx="5486400" cy="5095548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-6667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5844178" y="2117549"/>
            <a:ext cx="5222240" cy="288198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400" spc="600" baseline="0">
                <a:solidFill>
                  <a:schemeClr val="bg2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5400000">
            <a:off x="1602740" y="595630"/>
            <a:ext cx="4245610" cy="62103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881226"/>
            <a:ext cx="5486400" cy="5095548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10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7958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1086485" y="197739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086486" y="2933701"/>
            <a:ext cx="5278120" cy="10363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all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086168" y="4006850"/>
            <a:ext cx="5278120" cy="831850"/>
          </a:xfrm>
        </p:spPr>
        <p:txBody>
          <a:bodyPr lIns="468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" y="5578475"/>
            <a:ext cx="1143000" cy="12795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590" y="5740400"/>
            <a:ext cx="108839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/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>
          <a:xfrm>
            <a:off x="8553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34925"/>
            <a:ext cx="1175385" cy="121412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30" y="5240655"/>
            <a:ext cx="1588770" cy="1617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0" y="-147955"/>
            <a:ext cx="1035050" cy="109537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" y="5447030"/>
            <a:ext cx="1360805" cy="1313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130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10" y="104775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085"/>
            <a:ext cx="1143000" cy="1279525"/>
          </a:xfrm>
          <a:prstGeom prst="rect">
            <a:avLst/>
          </a:prstGeom>
        </p:spPr>
      </p:pic>
      <p:pic>
        <p:nvPicPr>
          <p:cNvPr id="13" name="图片 12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70" y="116840"/>
            <a:ext cx="1143000" cy="111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Viner Hand ITC" panose="03070502030502020203" charset="0"/>
              <a:sym typeface="+mn-ea"/>
            </a:endParaRPr>
          </a:p>
        </p:txBody>
      </p:sp>
      <p:pic>
        <p:nvPicPr>
          <p:cNvPr id="14" name="图片 13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90" y="0"/>
            <a:ext cx="816610" cy="914400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5598160"/>
            <a:ext cx="1143000" cy="11176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730" cy="2415540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70" y="4748530"/>
            <a:ext cx="2157730" cy="2109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189788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8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2" y="1397000"/>
            <a:ext cx="2189788" cy="406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 rot="5400000">
            <a:off x="3960345" y="488950"/>
            <a:ext cx="4245910" cy="62103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13"/>
            </p:custDataLst>
          </p:nvPr>
        </p:nvSpPr>
        <p:spPr>
          <a:xfrm>
            <a:off x="3444240" y="1870710"/>
            <a:ext cx="5278120" cy="344678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5788025" y="2439035"/>
            <a:ext cx="723265" cy="758190"/>
          </a:xfrm>
          <a:prstGeom prst="ellipse">
            <a:avLst/>
          </a:prstGeom>
          <a:solidFill>
            <a:srgbClr val="C8D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5"/>
            </p:custDataLst>
          </p:nvPr>
        </p:nvSpPr>
        <p:spPr>
          <a:xfrm>
            <a:off x="4029075" y="2238375"/>
            <a:ext cx="1355090" cy="1377950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6"/>
            </p:custDataLst>
          </p:nvPr>
        </p:nvSpPr>
        <p:spPr>
          <a:xfrm>
            <a:off x="5157470" y="2658110"/>
            <a:ext cx="1068705" cy="1044575"/>
          </a:xfrm>
          <a:prstGeom prst="ellipse">
            <a:avLst/>
          </a:prstGeom>
          <a:noFill/>
          <a:ln>
            <a:solidFill>
              <a:srgbClr val="EEF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3444241" y="3630930"/>
            <a:ext cx="5278120" cy="758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b="0" u="none" strike="noStrike" kern="1200" cap="none" spc="300" normalizeH="0" baseline="0">
                <a:solidFill>
                  <a:schemeClr val="bg2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F0E1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5400000">
            <a:off x="5437505" y="94615"/>
            <a:ext cx="6193155" cy="66675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5687060" y="928370"/>
            <a:ext cx="5671185" cy="4984750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/>
          <p:nvPr userDrawn="1">
            <p:custDataLst>
              <p:tags r:id="rId9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1891796"/>
            <a:ext cx="4389120" cy="4076439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1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578415"/>
            <a:ext cx="1143000" cy="1279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501288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all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all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Relationship Id="rId3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1.xml"/><Relationship Id="rId2" Type="http://schemas.openxmlformats.org/officeDocument/2006/relationships/image" Target="../media/image18.png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3.xml"/><Relationship Id="rId2" Type="http://schemas.openxmlformats.org/officeDocument/2006/relationships/image" Target="../media/image19.png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5.xml"/><Relationship Id="rId2" Type="http://schemas.openxmlformats.org/officeDocument/2006/relationships/image" Target="../media/image20.png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/>
              <a:t>氢谱线处理</a:t>
            </a:r>
            <a:r>
              <a:rPr lang="en-US" altLang="zh-CN" sz="4000"/>
              <a:t>web</a:t>
            </a:r>
            <a:r>
              <a:rPr lang="zh-CN" altLang="en-US" sz="4000"/>
              <a:t>端应用使用</a:t>
            </a:r>
            <a:r>
              <a:rPr lang="zh-CN" altLang="en-US" sz="4000"/>
              <a:t>的演示</a:t>
            </a:r>
            <a:br>
              <a:rPr lang="zh-CN" altLang="en-US" sz="4000"/>
            </a:br>
            <a:r>
              <a:rPr lang="en-US" altLang="zh-CN" sz="4000"/>
              <a:t>bi6mht</a:t>
            </a:r>
            <a:endParaRPr lang="en-US" altLang="zh-CN" sz="40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>
                <a:sym typeface="+mn-ea"/>
              </a:rPr>
              <a:t>银河</a:t>
            </a:r>
            <a:r>
              <a:rPr lang="zh-CN">
                <a:sym typeface="+mn-ea"/>
              </a:rPr>
              <a:t>和坐标</a:t>
            </a:r>
            <a:r>
              <a:rPr lang="zh-CN">
                <a:sym typeface="+mn-ea"/>
              </a:rPr>
              <a:t>系</a:t>
            </a:r>
            <a:endParaRPr lang="zh-CN">
              <a:sym typeface="+mn-ea"/>
            </a:endParaRPr>
          </a:p>
        </p:txBody>
      </p:sp>
      <p:pic>
        <p:nvPicPr>
          <p:cNvPr id="2097158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t="4714" r="4928" b="4896"/>
          <a:stretch>
            <a:fillRect/>
          </a:stretch>
        </p:blipFill>
        <p:spPr>
          <a:xfrm>
            <a:off x="1383665" y="1161415"/>
            <a:ext cx="9471025" cy="5101590"/>
          </a:xfrm>
          <a:prstGeom prst="plus">
            <a:avLst/>
          </a:prstGeom>
        </p:spPr>
      </p:pic>
      <p:sp>
        <p:nvSpPr>
          <p:cNvPr id="1048625" name="文本框 4"/>
          <p:cNvSpPr txBox="1"/>
          <p:nvPr/>
        </p:nvSpPr>
        <p:spPr>
          <a:xfrm>
            <a:off x="8989695" y="4133850"/>
            <a:ext cx="2701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银河经度和四个象限定义的图。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26" name="文本框 1"/>
          <p:cNvSpPr txBox="1"/>
          <p:nvPr/>
        </p:nvSpPr>
        <p:spPr>
          <a:xfrm>
            <a:off x="6535420" y="5015230"/>
            <a:ext cx="13061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第一象限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048627" name="文本框 2"/>
          <p:cNvSpPr txBox="1"/>
          <p:nvPr/>
        </p:nvSpPr>
        <p:spPr>
          <a:xfrm>
            <a:off x="6331585" y="2277110"/>
            <a:ext cx="13061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第</a:t>
            </a:r>
            <a:r>
              <a:rPr lang="zh-CN" altLang="en-US" sz="1600">
                <a:solidFill>
                  <a:schemeClr val="bg1"/>
                </a:solidFill>
              </a:rPr>
              <a:t>二象限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048628" name="文本框 4"/>
          <p:cNvSpPr txBox="1"/>
          <p:nvPr/>
        </p:nvSpPr>
        <p:spPr>
          <a:xfrm>
            <a:off x="3738880" y="2362835"/>
            <a:ext cx="13061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第</a:t>
            </a:r>
            <a:r>
              <a:rPr lang="zh-CN" altLang="en-US" sz="1600">
                <a:solidFill>
                  <a:schemeClr val="bg1"/>
                </a:solidFill>
              </a:rPr>
              <a:t>三象限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048629" name="文本框 5"/>
          <p:cNvSpPr txBox="1"/>
          <p:nvPr/>
        </p:nvSpPr>
        <p:spPr>
          <a:xfrm>
            <a:off x="3738880" y="5013325"/>
            <a:ext cx="13061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1"/>
                </a:solidFill>
              </a:rPr>
              <a:t>第</a:t>
            </a:r>
            <a:r>
              <a:rPr lang="zh-CN" altLang="en-US" sz="1600">
                <a:solidFill>
                  <a:schemeClr val="bg1"/>
                </a:solidFill>
              </a:rPr>
              <a:t>四象限</a:t>
            </a:r>
            <a:endParaRPr lang="zh-CN" altLang="en-US" sz="16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地球上看</a:t>
            </a:r>
            <a:r>
              <a:rPr lang="zh-CN" altLang="en-US">
                <a:sym typeface="+mn-ea"/>
              </a:rPr>
              <a:t>银河系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90" y="1316355"/>
            <a:ext cx="9530715" cy="4225290"/>
          </a:xfrm>
          <a:prstGeom prst="rect">
            <a:avLst/>
          </a:prstGeom>
        </p:spPr>
      </p:pic>
      <p:sp>
        <p:nvSpPr>
          <p:cNvPr id="1048625" name="文本框 4"/>
          <p:cNvSpPr txBox="1"/>
          <p:nvPr/>
        </p:nvSpPr>
        <p:spPr>
          <a:xfrm>
            <a:off x="1412875" y="5696585"/>
            <a:ext cx="62795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由于地球在银盘上，所以看到条带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就是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银盘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视向上的</a:t>
            </a:r>
            <a:r>
              <a:rPr lang="zh-CN" altLang="en-US">
                <a:sym typeface="+mn-ea"/>
              </a:rPr>
              <a:t>相对速度</a:t>
            </a:r>
            <a:endParaRPr lang="zh-CN" altLang="en-US">
              <a:sym typeface="+mn-ea"/>
            </a:endParaRPr>
          </a:p>
        </p:txBody>
      </p:sp>
      <p:pic>
        <p:nvPicPr>
          <p:cNvPr id="2097159" name="内容占位符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90" y="1161415"/>
            <a:ext cx="5445125" cy="5180965"/>
          </a:xfrm>
          <a:prstGeom prst="rect">
            <a:avLst/>
          </a:prstGeom>
        </p:spPr>
      </p:pic>
      <p:sp>
        <p:nvSpPr>
          <p:cNvPr id="1048625" name="文本框 4"/>
          <p:cNvSpPr txBox="1"/>
          <p:nvPr/>
        </p:nvSpPr>
        <p:spPr>
          <a:xfrm>
            <a:off x="7329170" y="2275840"/>
            <a:ext cx="423037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不看其他的，只看银心、氢原子气体团、太阳。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氢原子气团、太阳显然都绕银心运动，两者之间有个视向上的相对速度，于是会产生多普勒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效应。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利用多普勒效应，也可以反推相对速度，然后进一步计算银河旋臂、旋转曲线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之类的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8395" y="4064000"/>
            <a:ext cx="648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银心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5121275" y="2588260"/>
            <a:ext cx="141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氢原子</a:t>
            </a:r>
            <a:r>
              <a:rPr lang="zh-CN" altLang="en-US" b="1"/>
              <a:t>团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3496945" y="1217295"/>
            <a:ext cx="82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太阳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28260" y="43767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银盘上不同</a:t>
            </a:r>
            <a:r>
              <a:rPr lang="zh-CN" altLang="en-US">
                <a:sym typeface="+mn-ea"/>
              </a:rPr>
              <a:t>位置对应的</a:t>
            </a:r>
            <a:r>
              <a:rPr lang="zh-CN" altLang="en-US">
                <a:sym typeface="+mn-ea"/>
              </a:rPr>
              <a:t>赤经赤纬</a:t>
            </a:r>
            <a:endParaRPr lang="zh-CN" altLang="en-US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b="48639"/>
          <a:stretch>
            <a:fillRect/>
          </a:stretch>
        </p:blipFill>
        <p:spPr>
          <a:xfrm>
            <a:off x="805815" y="1748790"/>
            <a:ext cx="4454525" cy="3780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2"/>
          <a:srcRect t="51372"/>
          <a:stretch>
            <a:fillRect/>
          </a:stretch>
        </p:blipFill>
        <p:spPr>
          <a:xfrm>
            <a:off x="5767070" y="1748155"/>
            <a:ext cx="4704715" cy="37814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24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TEMPLATE_THUMBS_INDEX" val="1、4、5、6、7、8、9、10、11、12、13"/>
</p:tagLst>
</file>

<file path=ppt/tags/tag145.xml><?xml version="1.0" encoding="utf-8"?>
<p:tagLst xmlns:p="http://schemas.openxmlformats.org/presentationml/2006/main">
  <p:tag name="KSO_WM_UNIT_ISCONTENTSTITLE" val="0"/>
  <p:tag name="KSO_WM_UNIT_PRESET_TEXT" val="马卡龙味的冬天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24_1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NUMDGMTITLE" val="0"/>
</p:tagLst>
</file>

<file path=ppt/tags/tag146.xml><?xml version="1.0" encoding="utf-8"?>
<p:tagLst xmlns:p="http://schemas.openxmlformats.org/presentationml/2006/main">
  <p:tag name="KSO_WM_SLIDE_ID" val="custom202039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24"/>
  <p:tag name="KSO_WM_SLIDE_LAYOUT" val="a"/>
  <p:tag name="KSO_WM_SLIDE_LAYOUT_CNT" val="1"/>
  <p:tag name="KSO_WM_TEMPLATE_THUMBS_INDEX" val="1、4、5、6、7、8、9、10、11、12、13、15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48.xml><?xml version="1.0" encoding="utf-8"?>
<p:tagLst xmlns:p="http://schemas.openxmlformats.org/presentationml/2006/main">
  <p:tag name="KSO_WM_UNIT_PLACING_PICTURE_USER_VIEWPORT" val="{&quot;height&quot;:7128,&quot;width&quot;:12582}"/>
</p:tagLst>
</file>

<file path=ppt/tags/tag149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1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3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924_9*a*1"/>
  <p:tag name="KSO_WM_TEMPLATE_CATEGORY" val="custom"/>
  <p:tag name="KSO_WM_TEMPLATE_INDEX" val="20203924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26"/>
  <p:tag name="KSO_WM_UNIT_TYPE" val="a"/>
  <p:tag name="KSO_WM_UNIT_INDEX" val="1"/>
  <p:tag name="KSO_WM_UNIT_ISNUMDGMTITLE" val="0"/>
</p:tagLst>
</file>

<file path=ppt/tags/tag155.xml><?xml version="1.0" encoding="utf-8"?>
<p:tagLst xmlns:p="http://schemas.openxmlformats.org/presentationml/2006/main">
  <p:tag name="KSO_WM_SLIDE_ID" val="custom20203924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92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56.xml><?xml version="1.0" encoding="utf-8"?>
<p:tagLst xmlns:p="http://schemas.openxmlformats.org/presentationml/2006/main">
  <p:tag name="commondata" val="eyJoZGlkIjoiMDk3Y2U0Y2IwMDg3ZGI1OGM5M2JjMTc4ODIwYjBjNG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原谅">
      <a:dk1>
        <a:srgbClr val="000000"/>
      </a:dk1>
      <a:lt1>
        <a:srgbClr val="FFFFFF"/>
      </a:lt1>
      <a:dk2>
        <a:srgbClr val="E6F0E1"/>
      </a:dk2>
      <a:lt2>
        <a:srgbClr val="FFFFFF"/>
      </a:lt2>
      <a:accent1>
        <a:srgbClr val="76A485"/>
      </a:accent1>
      <a:accent2>
        <a:srgbClr val="80A37F"/>
      </a:accent2>
      <a:accent3>
        <a:srgbClr val="8AA17B"/>
      </a:accent3>
      <a:accent4>
        <a:srgbClr val="93A078"/>
      </a:accent4>
      <a:accent5>
        <a:srgbClr val="9C9E76"/>
      </a:accent5>
      <a:accent6>
        <a:srgbClr val="A49C76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34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仿宋</vt:lpstr>
      <vt:lpstr>Arial Unicode MS</vt:lpstr>
      <vt:lpstr>Calibri</vt:lpstr>
      <vt:lpstr>1_Office 主题​​</vt:lpstr>
      <vt:lpstr>射电观测软件SDRSHarp的安装和使用 bi6mht</vt:lpstr>
      <vt:lpstr>银河坐标系</vt:lpstr>
      <vt:lpstr>天线+SDR接收机</vt:lpstr>
      <vt:lpstr>天线——收音机上的天线</vt:lpstr>
      <vt:lpstr>视向上的相对速度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BI6MHT</dc:creator>
  <cp:lastModifiedBy>一起上学去</cp:lastModifiedBy>
  <cp:revision>259</cp:revision>
  <dcterms:created xsi:type="dcterms:W3CDTF">2023-11-26T07:34:00Z</dcterms:created>
  <dcterms:modified xsi:type="dcterms:W3CDTF">2024-04-01T01:05:15Z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53DC2EB7604A4288853299E3081F5292_13</vt:lpwstr>
  </property>
  <property fmtid="{D5CDD505-2E9C-101B-9397-08002B2CF9AE}" pid="3" name="KSOProductBuildVer">
    <vt:lpwstr>2052-12.1.0.16417</vt:lpwstr>
  </property>
</Properties>
</file>